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1" r:id="rId11"/>
    <p:sldId id="276" r:id="rId12"/>
    <p:sldId id="277" r:id="rId13"/>
    <p:sldId id="282" r:id="rId14"/>
    <p:sldId id="278" r:id="rId15"/>
    <p:sldId id="279" r:id="rId16"/>
    <p:sldId id="280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 Arnold" initials="RA" lastIdx="1" clrIdx="0"/>
  <p:cmAuthor id="1" name="Day, David N" initials="DNL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4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5027" autoAdjust="0"/>
  </p:normalViewPr>
  <p:slideViewPr>
    <p:cSldViewPr>
      <p:cViewPr>
        <p:scale>
          <a:sx n="90" d="100"/>
          <a:sy n="90" d="100"/>
        </p:scale>
        <p:origin x="-100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06T16:29:38.282" idx="1">
    <p:pos x="4909" y="3114"/>
    <p:text>These won't mean anything to people outside of KU. Need to explain what these venues are.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1EA13-02C2-4319-B236-750BD4E72C6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DBF23-12C6-402E-B9D3-461DAA1F98EB}">
      <dgm:prSet phldrT="[Text]" custT="1"/>
      <dgm:spPr/>
      <dgm:t>
        <a:bodyPr/>
        <a:lstStyle/>
        <a:p>
          <a:r>
            <a:rPr lang="en-US" sz="1600" b="1" dirty="0" smtClean="0"/>
            <a:t>Basic Student Outreach</a:t>
          </a:r>
          <a:endParaRPr lang="en-US" sz="1600" b="1" dirty="0"/>
        </a:p>
      </dgm:t>
    </dgm:pt>
    <dgm:pt modelId="{51D9A787-B209-4442-AC6C-303E81695EAE}" type="parTrans" cxnId="{95C6B4B4-7DB5-40BE-BBA0-48BDC3CFB39D}">
      <dgm:prSet/>
      <dgm:spPr/>
      <dgm:t>
        <a:bodyPr/>
        <a:lstStyle/>
        <a:p>
          <a:endParaRPr lang="en-US"/>
        </a:p>
      </dgm:t>
    </dgm:pt>
    <dgm:pt modelId="{768C35E1-249F-48E6-9879-E54F64495E94}" type="sibTrans" cxnId="{95C6B4B4-7DB5-40BE-BBA0-48BDC3CFB39D}">
      <dgm:prSet/>
      <dgm:spPr/>
      <dgm:t>
        <a:bodyPr/>
        <a:lstStyle/>
        <a:p>
          <a:endParaRPr lang="en-US"/>
        </a:p>
      </dgm:t>
    </dgm:pt>
    <dgm:pt modelId="{910C5414-E092-4291-A6A8-5539E6A9862C}">
      <dgm:prSet phldrT="[Text]" custT="1"/>
      <dgm:spPr/>
      <dgm:t>
        <a:bodyPr/>
        <a:lstStyle/>
        <a:p>
          <a:r>
            <a:rPr lang="en-US" sz="1600" b="1" dirty="0" smtClean="0">
              <a:latin typeface="Gill Sans"/>
              <a:cs typeface="Gill Sans"/>
            </a:rPr>
            <a:t>Focused Student Outreach</a:t>
          </a:r>
          <a:endParaRPr lang="en-US" sz="1600" b="1" dirty="0"/>
        </a:p>
      </dgm:t>
    </dgm:pt>
    <dgm:pt modelId="{D6916F0C-A7AE-4EBD-8AB9-AF0B3392FEC4}" type="parTrans" cxnId="{E0A38433-59B8-4772-BAAB-5FD6E64B9138}">
      <dgm:prSet/>
      <dgm:spPr/>
      <dgm:t>
        <a:bodyPr/>
        <a:lstStyle/>
        <a:p>
          <a:endParaRPr lang="en-US"/>
        </a:p>
      </dgm:t>
    </dgm:pt>
    <dgm:pt modelId="{99B1A554-9EEE-4686-A452-AA2CA3570D6C}" type="sibTrans" cxnId="{E0A38433-59B8-4772-BAAB-5FD6E64B9138}">
      <dgm:prSet/>
      <dgm:spPr/>
      <dgm:t>
        <a:bodyPr/>
        <a:lstStyle/>
        <a:p>
          <a:endParaRPr lang="en-US"/>
        </a:p>
      </dgm:t>
    </dgm:pt>
    <dgm:pt modelId="{42004075-F827-40D6-9081-99C16F40E887}">
      <dgm:prSet phldrT="[Text]" custT="1"/>
      <dgm:spPr/>
      <dgm:t>
        <a:bodyPr lIns="0" rIns="0"/>
        <a:lstStyle/>
        <a:p>
          <a:r>
            <a:rPr lang="en-US" sz="1600" b="1" dirty="0" smtClean="0">
              <a:latin typeface="Gill Sans"/>
              <a:cs typeface="Gill Sans"/>
            </a:rPr>
            <a:t>Student </a:t>
          </a:r>
          <a:r>
            <a:rPr lang="en-US" sz="1600" b="1" dirty="0" smtClean="0">
              <a:latin typeface="Gill Sans"/>
              <a:cs typeface="Gill Sans"/>
            </a:rPr>
            <a:t>Consultation Groups</a:t>
          </a:r>
          <a:endParaRPr lang="en-US" sz="1600" b="1" dirty="0"/>
        </a:p>
      </dgm:t>
    </dgm:pt>
    <dgm:pt modelId="{59CED0F5-C549-4DC7-B584-E3383DE8475A}" type="parTrans" cxnId="{9A223011-6A98-49A2-9C4A-8EF633F4D3FC}">
      <dgm:prSet/>
      <dgm:spPr/>
      <dgm:t>
        <a:bodyPr/>
        <a:lstStyle/>
        <a:p>
          <a:endParaRPr lang="en-US"/>
        </a:p>
      </dgm:t>
    </dgm:pt>
    <dgm:pt modelId="{FE45D178-CA94-4423-A5B9-C2B4168C19AA}" type="sibTrans" cxnId="{9A223011-6A98-49A2-9C4A-8EF633F4D3FC}">
      <dgm:prSet/>
      <dgm:spPr/>
      <dgm:t>
        <a:bodyPr/>
        <a:lstStyle/>
        <a:p>
          <a:endParaRPr lang="en-US"/>
        </a:p>
      </dgm:t>
    </dgm:pt>
    <dgm:pt modelId="{091063C5-7B26-4059-941D-B555D55E27D6}">
      <dgm:prSet custT="1"/>
      <dgm:spPr/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New Student Orientation</a:t>
          </a:r>
          <a:endParaRPr lang="en-US" sz="1600" dirty="0"/>
        </a:p>
      </dgm:t>
    </dgm:pt>
    <dgm:pt modelId="{61D92F26-1AFC-4A67-9DA1-F6951D26B098}" type="parTrans" cxnId="{B012F4FD-0A0E-4F67-B3FD-F22C3D99AE9F}">
      <dgm:prSet/>
      <dgm:spPr/>
      <dgm:t>
        <a:bodyPr/>
        <a:lstStyle/>
        <a:p>
          <a:endParaRPr lang="en-US"/>
        </a:p>
      </dgm:t>
    </dgm:pt>
    <dgm:pt modelId="{86E9517C-9904-44B4-852E-A1D799905108}" type="sibTrans" cxnId="{B012F4FD-0A0E-4F67-B3FD-F22C3D99AE9F}">
      <dgm:prSet/>
      <dgm:spPr/>
      <dgm:t>
        <a:bodyPr/>
        <a:lstStyle/>
        <a:p>
          <a:endParaRPr lang="en-US"/>
        </a:p>
      </dgm:t>
    </dgm:pt>
    <dgm:pt modelId="{70D770C6-57EF-4DC0-9DA3-CA31E96887CA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Specific to various student groups</a:t>
          </a:r>
          <a:endParaRPr lang="en-US" dirty="0"/>
        </a:p>
      </dgm:t>
    </dgm:pt>
    <dgm:pt modelId="{D88FE3BD-901A-449E-894C-7C6533D0EC7C}" type="parTrans" cxnId="{ACB5BF9A-D084-44EB-BAEF-1FB9ECFCAFEF}">
      <dgm:prSet/>
      <dgm:spPr/>
      <dgm:t>
        <a:bodyPr/>
        <a:lstStyle/>
        <a:p>
          <a:endParaRPr lang="en-US"/>
        </a:p>
      </dgm:t>
    </dgm:pt>
    <dgm:pt modelId="{B4125AD1-7BB3-46D3-8AE9-C46D2073D2EF}" type="sibTrans" cxnId="{ACB5BF9A-D084-44EB-BAEF-1FB9ECFCAFEF}">
      <dgm:prSet/>
      <dgm:spPr/>
      <dgm:t>
        <a:bodyPr/>
        <a:lstStyle/>
        <a:p>
          <a:endParaRPr lang="en-US"/>
        </a:p>
      </dgm:t>
    </dgm:pt>
    <dgm:pt modelId="{8A671876-0348-4179-93B0-17C82235B26F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CIO lunch meetings with varying groups of students</a:t>
          </a:r>
          <a:endParaRPr lang="en-US" dirty="0"/>
        </a:p>
      </dgm:t>
    </dgm:pt>
    <dgm:pt modelId="{A1D67D04-15AA-4309-8F93-CC3E4D47702F}" type="parTrans" cxnId="{BDD1EE5E-11E5-41F3-8673-257FF25384F0}">
      <dgm:prSet/>
      <dgm:spPr/>
      <dgm:t>
        <a:bodyPr/>
        <a:lstStyle/>
        <a:p>
          <a:endParaRPr lang="en-US"/>
        </a:p>
      </dgm:t>
    </dgm:pt>
    <dgm:pt modelId="{94D481A0-83E4-423F-9A92-61948C4E20E7}" type="sibTrans" cxnId="{BDD1EE5E-11E5-41F3-8673-257FF25384F0}">
      <dgm:prSet/>
      <dgm:spPr/>
      <dgm:t>
        <a:bodyPr/>
        <a:lstStyle/>
        <a:p>
          <a:endParaRPr lang="en-US"/>
        </a:p>
      </dgm:t>
    </dgm:pt>
    <dgm:pt modelId="{773EB407-42AA-405D-8C55-FA9C2883D5B6}">
      <dgm:prSet custT="1"/>
      <dgm:spPr/>
      <dgm:t>
        <a:bodyPr/>
        <a:lstStyle/>
        <a:p>
          <a:r>
            <a:rPr lang="en-US" sz="1600" b="1" dirty="0" smtClean="0">
              <a:latin typeface="Gill Sans"/>
              <a:cs typeface="Gill Sans"/>
            </a:rPr>
            <a:t>Other venues</a:t>
          </a:r>
          <a:endParaRPr lang="en-US" sz="1600" b="1" dirty="0"/>
        </a:p>
      </dgm:t>
    </dgm:pt>
    <dgm:pt modelId="{835AC4AA-0AE1-408F-A0EE-9912C01244CC}" type="parTrans" cxnId="{947E3953-B269-441D-84BF-1F4F881E5D9B}">
      <dgm:prSet/>
      <dgm:spPr/>
      <dgm:t>
        <a:bodyPr/>
        <a:lstStyle/>
        <a:p>
          <a:endParaRPr lang="en-US"/>
        </a:p>
      </dgm:t>
    </dgm:pt>
    <dgm:pt modelId="{B342E0A1-EDF8-45E1-BF3D-0A14FAF194E4}" type="sibTrans" cxnId="{947E3953-B269-441D-84BF-1F4F881E5D9B}">
      <dgm:prSet/>
      <dgm:spPr/>
      <dgm:t>
        <a:bodyPr/>
        <a:lstStyle/>
        <a:p>
          <a:endParaRPr lang="en-US"/>
        </a:p>
      </dgm:t>
    </dgm:pt>
    <dgm:pt modelId="{3B82E612-C681-4963-9F2F-6E2D143AF168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Pre-101</a:t>
          </a:r>
          <a:endParaRPr lang="en-US" dirty="0"/>
        </a:p>
      </dgm:t>
    </dgm:pt>
    <dgm:pt modelId="{730A894E-9759-474D-8C70-6531084ED9A8}" type="parTrans" cxnId="{E914A368-850A-4121-99C1-2321DFBA1B46}">
      <dgm:prSet/>
      <dgm:spPr/>
      <dgm:t>
        <a:bodyPr/>
        <a:lstStyle/>
        <a:p>
          <a:endParaRPr lang="en-US"/>
        </a:p>
      </dgm:t>
    </dgm:pt>
    <dgm:pt modelId="{1404B6A7-CFB8-4476-8C1C-08D404E56C6A}" type="sibTrans" cxnId="{E914A368-850A-4121-99C1-2321DFBA1B46}">
      <dgm:prSet/>
      <dgm:spPr/>
      <dgm:t>
        <a:bodyPr/>
        <a:lstStyle/>
        <a:p>
          <a:endParaRPr lang="en-US"/>
        </a:p>
      </dgm:t>
    </dgm:pt>
    <dgm:pt modelId="{08304B9C-03A9-4A0B-9CD6-9D4E7DE461E5}">
      <dgm:prSet custT="1"/>
      <dgm:spPr/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Participating in student forums</a:t>
          </a:r>
          <a:endParaRPr lang="en-US" sz="1600" dirty="0"/>
        </a:p>
      </dgm:t>
    </dgm:pt>
    <dgm:pt modelId="{E44070F0-A5ED-41C7-BB60-FE26AB21544F}" type="parTrans" cxnId="{6AE52818-635C-4A4B-B625-8FF41A52429A}">
      <dgm:prSet/>
      <dgm:spPr/>
      <dgm:t>
        <a:bodyPr/>
        <a:lstStyle/>
        <a:p>
          <a:endParaRPr lang="en-US"/>
        </a:p>
      </dgm:t>
    </dgm:pt>
    <dgm:pt modelId="{2D3F51ED-EFAD-45E5-BC8D-81FAA382D430}" type="sibTrans" cxnId="{6AE52818-635C-4A4B-B625-8FF41A52429A}">
      <dgm:prSet/>
      <dgm:spPr/>
      <dgm:t>
        <a:bodyPr/>
        <a:lstStyle/>
        <a:p>
          <a:endParaRPr lang="en-US"/>
        </a:p>
      </dgm:t>
    </dgm:pt>
    <dgm:pt modelId="{CAD6E0D3-1F65-4AFB-A21A-4F4EE1451AAA}">
      <dgm:prSet custT="1"/>
      <dgm:spPr/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Maintaining a presence through social media</a:t>
          </a:r>
          <a:endParaRPr lang="en-US" sz="1600" dirty="0"/>
        </a:p>
      </dgm:t>
    </dgm:pt>
    <dgm:pt modelId="{7E747EBC-3466-4A6D-A031-C8902366AB03}" type="parTrans" cxnId="{FF07E9E4-A6F4-44FF-A816-C740462CBAF4}">
      <dgm:prSet/>
      <dgm:spPr/>
      <dgm:t>
        <a:bodyPr/>
        <a:lstStyle/>
        <a:p>
          <a:endParaRPr lang="en-US"/>
        </a:p>
      </dgm:t>
    </dgm:pt>
    <dgm:pt modelId="{F890286A-93C8-4424-9001-46680399A4F4}" type="sibTrans" cxnId="{FF07E9E4-A6F4-44FF-A816-C740462CBAF4}">
      <dgm:prSet/>
      <dgm:spPr/>
      <dgm:t>
        <a:bodyPr/>
        <a:lstStyle/>
        <a:p>
          <a:endParaRPr lang="en-US"/>
        </a:p>
      </dgm:t>
    </dgm:pt>
    <dgm:pt modelId="{4301B54F-18F3-4228-A179-9137B6560C6D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Such as the Student Senate and residence hall </a:t>
          </a:r>
          <a:r>
            <a:rPr lang="en-US" dirty="0" smtClean="0">
              <a:latin typeface="Gill Sans"/>
              <a:cs typeface="Gill Sans"/>
            </a:rPr>
            <a:t>students </a:t>
          </a:r>
          <a:r>
            <a:rPr lang="en-US" dirty="0" smtClean="0">
              <a:latin typeface="Gill Sans"/>
              <a:cs typeface="Gill Sans"/>
            </a:rPr>
            <a:t>groups</a:t>
          </a:r>
          <a:endParaRPr lang="en-US" dirty="0"/>
        </a:p>
      </dgm:t>
    </dgm:pt>
    <dgm:pt modelId="{AA49CC2F-7AD1-430D-B3EA-712E8D38346D}" type="parTrans" cxnId="{B6F18B81-6208-493F-9C53-75C8FC4DB4B4}">
      <dgm:prSet/>
      <dgm:spPr/>
      <dgm:t>
        <a:bodyPr/>
        <a:lstStyle/>
        <a:p>
          <a:endParaRPr lang="en-US"/>
        </a:p>
      </dgm:t>
    </dgm:pt>
    <dgm:pt modelId="{4FFFA050-C0C0-45F9-8153-A0CAFD6AE2C2}" type="sibTrans" cxnId="{B6F18B81-6208-493F-9C53-75C8FC4DB4B4}">
      <dgm:prSet/>
      <dgm:spPr/>
      <dgm:t>
        <a:bodyPr/>
        <a:lstStyle/>
        <a:p>
          <a:endParaRPr lang="en-US"/>
        </a:p>
      </dgm:t>
    </dgm:pt>
    <dgm:pt modelId="{0C07A42F-3BC3-43CE-BD8A-AC8ECF73F07A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 Hawk Week,</a:t>
          </a:r>
          <a:endParaRPr lang="en-US" dirty="0"/>
        </a:p>
      </dgm:t>
    </dgm:pt>
    <dgm:pt modelId="{B54BDFBD-20D4-4292-B667-4A8244F709D2}" type="parTrans" cxnId="{727C52BB-CA0B-4576-8EA4-D651DE2DD715}">
      <dgm:prSet/>
      <dgm:spPr/>
      <dgm:t>
        <a:bodyPr/>
        <a:lstStyle/>
        <a:p>
          <a:endParaRPr lang="en-US"/>
        </a:p>
      </dgm:t>
    </dgm:pt>
    <dgm:pt modelId="{DB70C5F8-3EA4-4AA2-B2BE-0C0EF4B5AD9F}" type="sibTrans" cxnId="{727C52BB-CA0B-4576-8EA4-D651DE2DD715}">
      <dgm:prSet/>
      <dgm:spPr/>
      <dgm:t>
        <a:bodyPr/>
        <a:lstStyle/>
        <a:p>
          <a:endParaRPr lang="en-US"/>
        </a:p>
      </dgm:t>
    </dgm:pt>
    <dgm:pt modelId="{5694325D-2B86-4E5E-98D2-3BA5B123CA6C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You at KU</a:t>
          </a:r>
          <a:endParaRPr lang="en-US" dirty="0"/>
        </a:p>
      </dgm:t>
    </dgm:pt>
    <dgm:pt modelId="{30CD93A0-FB52-4774-BBCF-FD7E5AE95EB3}" type="parTrans" cxnId="{7ABBE342-AE1E-4D09-8454-1BCA8D1E9335}">
      <dgm:prSet/>
      <dgm:spPr/>
      <dgm:t>
        <a:bodyPr/>
        <a:lstStyle/>
        <a:p>
          <a:endParaRPr lang="en-US"/>
        </a:p>
      </dgm:t>
    </dgm:pt>
    <dgm:pt modelId="{D39E8427-895C-481B-B59F-AEDA83733693}" type="sibTrans" cxnId="{7ABBE342-AE1E-4D09-8454-1BCA8D1E9335}">
      <dgm:prSet/>
      <dgm:spPr/>
      <dgm:t>
        <a:bodyPr/>
        <a:lstStyle/>
        <a:p>
          <a:endParaRPr lang="en-US"/>
        </a:p>
      </dgm:t>
    </dgm:pt>
    <dgm:pt modelId="{6E12C3F4-18A1-48FE-A072-795A36A11539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 International students</a:t>
          </a:r>
          <a:endParaRPr lang="en-US" dirty="0"/>
        </a:p>
      </dgm:t>
    </dgm:pt>
    <dgm:pt modelId="{B8841447-3FC2-4C78-95C7-18B34E7E2329}" type="parTrans" cxnId="{9944642A-AD32-42CD-9CC3-9F2DF806F445}">
      <dgm:prSet/>
      <dgm:spPr/>
      <dgm:t>
        <a:bodyPr/>
        <a:lstStyle/>
        <a:p>
          <a:endParaRPr lang="en-US"/>
        </a:p>
      </dgm:t>
    </dgm:pt>
    <dgm:pt modelId="{F59AC6E2-4CE3-433B-9511-B323552FC946}" type="sibTrans" cxnId="{9944642A-AD32-42CD-9CC3-9F2DF806F445}">
      <dgm:prSet/>
      <dgm:spPr/>
      <dgm:t>
        <a:bodyPr/>
        <a:lstStyle/>
        <a:p>
          <a:endParaRPr lang="en-US"/>
        </a:p>
      </dgm:t>
    </dgm:pt>
    <dgm:pt modelId="{FF2CCF5F-72D7-46DE-8F4B-F488E7F103ED}">
      <dgm:prSet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 Graduate school</a:t>
          </a:r>
          <a:endParaRPr lang="en-US" dirty="0"/>
        </a:p>
      </dgm:t>
    </dgm:pt>
    <dgm:pt modelId="{01C0946C-D1A6-47BF-9238-E68654E3492C}" type="parTrans" cxnId="{6B1EC8B5-0024-4968-BCBE-37D53DBF65FD}">
      <dgm:prSet/>
      <dgm:spPr/>
      <dgm:t>
        <a:bodyPr/>
        <a:lstStyle/>
        <a:p>
          <a:endParaRPr lang="en-US"/>
        </a:p>
      </dgm:t>
    </dgm:pt>
    <dgm:pt modelId="{1757A933-5DB7-47E1-B66E-6406E2EE8648}" type="sibTrans" cxnId="{6B1EC8B5-0024-4968-BCBE-37D53DBF65FD}">
      <dgm:prSet/>
      <dgm:spPr/>
      <dgm:t>
        <a:bodyPr/>
        <a:lstStyle/>
        <a:p>
          <a:endParaRPr lang="en-US"/>
        </a:p>
      </dgm:t>
    </dgm:pt>
    <dgm:pt modelId="{96430579-048C-478D-B349-124B2E9B2A8B}" type="pres">
      <dgm:prSet presAssocID="{32A1EA13-02C2-4319-B236-750BD4E72C6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48F064-09A4-4223-8C7D-9F900AD6426F}" type="pres">
      <dgm:prSet presAssocID="{57ADBF23-12C6-402E-B9D3-461DAA1F98EB}" presName="compNode" presStyleCnt="0"/>
      <dgm:spPr/>
    </dgm:pt>
    <dgm:pt modelId="{AA26F7B2-305A-4751-84DB-D14BE6DCC82C}" type="pres">
      <dgm:prSet presAssocID="{57ADBF23-12C6-402E-B9D3-461DAA1F98EB}" presName="childRect" presStyleLbl="bgAcc1" presStyleIdx="0" presStyleCnt="4" custScaleY="178763" custLinFactNeighborX="-321" custLinFactNeighborY="-9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41DAD-977F-4F3A-A2D3-140A30DED45F}" type="pres">
      <dgm:prSet presAssocID="{57ADBF23-12C6-402E-B9D3-461DAA1F98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1F9E8-D3C0-44E5-BAF2-93BD4BBF51BF}" type="pres">
      <dgm:prSet presAssocID="{57ADBF23-12C6-402E-B9D3-461DAA1F98EB}" presName="parentRect" presStyleLbl="alignNode1" presStyleIdx="0" presStyleCnt="4" custScaleY="206956" custLinFactY="13110" custLinFactNeighborX="-203" custLinFactNeighborY="100000"/>
      <dgm:spPr/>
      <dgm:t>
        <a:bodyPr/>
        <a:lstStyle/>
        <a:p>
          <a:endParaRPr lang="en-US"/>
        </a:p>
      </dgm:t>
    </dgm:pt>
    <dgm:pt modelId="{72A302B6-844F-41B4-B182-4C4B78CE36C8}" type="pres">
      <dgm:prSet presAssocID="{57ADBF23-12C6-402E-B9D3-461DAA1F98EB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3E7681A3-F5B6-491F-AE7A-7A0CE0DF24DE}" type="pres">
      <dgm:prSet presAssocID="{768C35E1-249F-48E6-9879-E54F64495E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706759-7BBF-4A7A-8BA8-39E0453E3320}" type="pres">
      <dgm:prSet presAssocID="{910C5414-E092-4291-A6A8-5539E6A9862C}" presName="compNode" presStyleCnt="0"/>
      <dgm:spPr/>
    </dgm:pt>
    <dgm:pt modelId="{931BB605-13BB-4C38-8AD4-7C4A4DB9000F}" type="pres">
      <dgm:prSet presAssocID="{910C5414-E092-4291-A6A8-5539E6A9862C}" presName="childRect" presStyleLbl="bgAcc1" presStyleIdx="1" presStyleCnt="4" custScaleY="193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27019-791F-4B9F-B496-D2CD804042D7}" type="pres">
      <dgm:prSet presAssocID="{910C5414-E092-4291-A6A8-5539E6A986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E70BF-6C07-4C58-8653-7943A01659D4}" type="pres">
      <dgm:prSet presAssocID="{910C5414-E092-4291-A6A8-5539E6A9862C}" presName="parentRect" presStyleLbl="alignNode1" presStyleIdx="1" presStyleCnt="4" custScaleY="199689" custLinFactY="460" custLinFactNeighborX="-1069" custLinFactNeighborY="100000"/>
      <dgm:spPr/>
      <dgm:t>
        <a:bodyPr/>
        <a:lstStyle/>
        <a:p>
          <a:endParaRPr lang="en-US"/>
        </a:p>
      </dgm:t>
    </dgm:pt>
    <dgm:pt modelId="{71CB3CF7-14D6-4D13-93BF-A627A8F2DDFF}" type="pres">
      <dgm:prSet presAssocID="{910C5414-E092-4291-A6A8-5539E6A9862C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A054F97-7625-4EB5-AD05-E4DF6A25C1A1}" type="pres">
      <dgm:prSet presAssocID="{99B1A554-9EEE-4686-A452-AA2CA3570D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099A1-E1F3-42EB-A8F5-145F8F66E9C9}" type="pres">
      <dgm:prSet presAssocID="{42004075-F827-40D6-9081-99C16F40E887}" presName="compNode" presStyleCnt="0"/>
      <dgm:spPr/>
    </dgm:pt>
    <dgm:pt modelId="{09BD69B1-228D-4166-B1C3-C03BA4FE9860}" type="pres">
      <dgm:prSet presAssocID="{42004075-F827-40D6-9081-99C16F40E887}" presName="childRect" presStyleLbl="bgAcc1" presStyleIdx="2" presStyleCnt="4" custScaleX="100315" custScaleY="144155" custLinFactNeighborX="-4130" custLinFactNeighborY="-6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CA706-2B94-46FC-A4EF-7B1F78CA0D6C}" type="pres">
      <dgm:prSet presAssocID="{42004075-F827-40D6-9081-99C16F40E8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FE21-1AC0-40D5-A7F2-1AB4DE9BD82D}" type="pres">
      <dgm:prSet presAssocID="{42004075-F827-40D6-9081-99C16F40E887}" presName="parentRect" presStyleLbl="alignNode1" presStyleIdx="2" presStyleCnt="4" custScaleX="112783" custScaleY="190206" custLinFactY="27827" custLinFactNeighborX="-2621" custLinFactNeighborY="100000"/>
      <dgm:spPr/>
      <dgm:t>
        <a:bodyPr/>
        <a:lstStyle/>
        <a:p>
          <a:endParaRPr lang="en-US"/>
        </a:p>
      </dgm:t>
    </dgm:pt>
    <dgm:pt modelId="{6D60721F-0FDF-46FA-A64D-F6ECE414793C}" type="pres">
      <dgm:prSet presAssocID="{42004075-F827-40D6-9081-99C16F40E887}" presName="adorn" presStyleLbl="fgAccFollowNode1" presStyleIdx="2" presStyleCnt="4" custLinFactNeighborX="-16316" custLinFactNeighborY="146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E9F7B235-7A95-4723-B3E4-DFC3091A84B1}" type="pres">
      <dgm:prSet presAssocID="{FE45D178-CA94-4423-A5B9-C2B4168C19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7973AA-26A1-4B4C-B177-81C825A5A269}" type="pres">
      <dgm:prSet presAssocID="{773EB407-42AA-405D-8C55-FA9C2883D5B6}" presName="compNode" presStyleCnt="0"/>
      <dgm:spPr/>
    </dgm:pt>
    <dgm:pt modelId="{A4195A48-9698-477F-9BA3-7ADAAD54D2D9}" type="pres">
      <dgm:prSet presAssocID="{773EB407-42AA-405D-8C55-FA9C2883D5B6}" presName="childRect" presStyleLbl="bgAcc1" presStyleIdx="3" presStyleCnt="4" custScaleY="18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7CF1-271C-48A8-9E6B-309A66CE9DC9}" type="pres">
      <dgm:prSet presAssocID="{773EB407-42AA-405D-8C55-FA9C2883D5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2A658-B175-48A9-9CB8-5E4355411E95}" type="pres">
      <dgm:prSet presAssocID="{773EB407-42AA-405D-8C55-FA9C2883D5B6}" presName="parentRect" presStyleLbl="alignNode1" presStyleIdx="3" presStyleCnt="4" custScaleX="103526" custScaleY="183618" custLinFactY="7622" custLinFactNeighborX="-2959" custLinFactNeighborY="100000"/>
      <dgm:spPr/>
      <dgm:t>
        <a:bodyPr/>
        <a:lstStyle/>
        <a:p>
          <a:endParaRPr lang="en-US"/>
        </a:p>
      </dgm:t>
    </dgm:pt>
    <dgm:pt modelId="{78FA6BC7-A678-434F-A06F-33434E9E01E6}" type="pres">
      <dgm:prSet presAssocID="{773EB407-42AA-405D-8C55-FA9C2883D5B6}" presName="adorn" presStyleLbl="fgAccFollowNode1" presStyleIdx="3" presStyleCnt="4" custLinFactNeighborX="-17373" custLinFactNeighborY="-702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n-US"/>
        </a:p>
      </dgm:t>
    </dgm:pt>
  </dgm:ptLst>
  <dgm:cxnLst>
    <dgm:cxn modelId="{E3CED493-EBCE-4C83-B5F4-1EFC74FE6E52}" type="presOf" srcId="{99B1A554-9EEE-4686-A452-AA2CA3570D6C}" destId="{5A054F97-7625-4EB5-AD05-E4DF6A25C1A1}" srcOrd="0" destOrd="0" presId="urn:microsoft.com/office/officeart/2005/8/layout/bList2"/>
    <dgm:cxn modelId="{5D8FC429-94A8-4098-9FAC-BD6ABCD60B54}" type="presOf" srcId="{FE45D178-CA94-4423-A5B9-C2B4168C19AA}" destId="{E9F7B235-7A95-4723-B3E4-DFC3091A84B1}" srcOrd="0" destOrd="0" presId="urn:microsoft.com/office/officeart/2005/8/layout/bList2"/>
    <dgm:cxn modelId="{727C52BB-CA0B-4576-8EA4-D651DE2DD715}" srcId="{773EB407-42AA-405D-8C55-FA9C2883D5B6}" destId="{0C07A42F-3BC3-43CE-BD8A-AC8ECF73F07A}" srcOrd="1" destOrd="0" parTransId="{B54BDFBD-20D4-4292-B667-4A8244F709D2}" sibTransId="{DB70C5F8-3EA4-4AA2-B2BE-0C0EF4B5AD9F}"/>
    <dgm:cxn modelId="{2113C062-C96E-4FA1-9E07-1C96F84C97AD}" type="presOf" srcId="{57ADBF23-12C6-402E-B9D3-461DAA1F98EB}" destId="{C8241DAD-977F-4F3A-A2D3-140A30DED45F}" srcOrd="0" destOrd="0" presId="urn:microsoft.com/office/officeart/2005/8/layout/bList2"/>
    <dgm:cxn modelId="{F88C8C79-2656-4454-B99D-9FE6B56AA536}" type="presOf" srcId="{4301B54F-18F3-4228-A179-9137B6560C6D}" destId="{931BB605-13BB-4C38-8AD4-7C4A4DB9000F}" srcOrd="0" destOrd="1" presId="urn:microsoft.com/office/officeart/2005/8/layout/bList2"/>
    <dgm:cxn modelId="{ACB5BF9A-D084-44EB-BAEF-1FB9ECFCAFEF}" srcId="{910C5414-E092-4291-A6A8-5539E6A9862C}" destId="{70D770C6-57EF-4DC0-9DA3-CA31E96887CA}" srcOrd="0" destOrd="0" parTransId="{D88FE3BD-901A-449E-894C-7C6533D0EC7C}" sibTransId="{B4125AD1-7BB3-46D3-8AE9-C46D2073D2EF}"/>
    <dgm:cxn modelId="{947E3953-B269-441D-84BF-1F4F881E5D9B}" srcId="{32A1EA13-02C2-4319-B236-750BD4E72C6A}" destId="{773EB407-42AA-405D-8C55-FA9C2883D5B6}" srcOrd="3" destOrd="0" parTransId="{835AC4AA-0AE1-408F-A0EE-9912C01244CC}" sibTransId="{B342E0A1-EDF8-45E1-BF3D-0A14FAF194E4}"/>
    <dgm:cxn modelId="{B012F4FD-0A0E-4F67-B3FD-F22C3D99AE9F}" srcId="{57ADBF23-12C6-402E-B9D3-461DAA1F98EB}" destId="{091063C5-7B26-4059-941D-B555D55E27D6}" srcOrd="0" destOrd="0" parTransId="{61D92F26-1AFC-4A67-9DA1-F6951D26B098}" sibTransId="{86E9517C-9904-44B4-852E-A1D799905108}"/>
    <dgm:cxn modelId="{ABF12593-338A-4A2B-B6B4-AF776B59D653}" type="presOf" srcId="{910C5414-E092-4291-A6A8-5539E6A9862C}" destId="{02627019-791F-4B9F-B496-D2CD804042D7}" srcOrd="0" destOrd="0" presId="urn:microsoft.com/office/officeart/2005/8/layout/bList2"/>
    <dgm:cxn modelId="{C38778A6-F950-4B4B-8ACF-A638319CE140}" type="presOf" srcId="{3B82E612-C681-4963-9F2F-6E2D143AF168}" destId="{A4195A48-9698-477F-9BA3-7ADAAD54D2D9}" srcOrd="0" destOrd="0" presId="urn:microsoft.com/office/officeart/2005/8/layout/bList2"/>
    <dgm:cxn modelId="{4F108BAF-7EFD-47E9-AF33-7678B20F76A2}" type="presOf" srcId="{768C35E1-249F-48E6-9879-E54F64495E94}" destId="{3E7681A3-F5B6-491F-AE7A-7A0CE0DF24DE}" srcOrd="0" destOrd="0" presId="urn:microsoft.com/office/officeart/2005/8/layout/bList2"/>
    <dgm:cxn modelId="{E914A368-850A-4121-99C1-2321DFBA1B46}" srcId="{773EB407-42AA-405D-8C55-FA9C2883D5B6}" destId="{3B82E612-C681-4963-9F2F-6E2D143AF168}" srcOrd="0" destOrd="0" parTransId="{730A894E-9759-474D-8C70-6531084ED9A8}" sibTransId="{1404B6A7-CFB8-4476-8C1C-08D404E56C6A}"/>
    <dgm:cxn modelId="{02525B0C-D6F4-4F64-BFB5-80760953FE2E}" type="presOf" srcId="{773EB407-42AA-405D-8C55-FA9C2883D5B6}" destId="{A2C87CF1-271C-48A8-9E6B-309A66CE9DC9}" srcOrd="0" destOrd="0" presId="urn:microsoft.com/office/officeart/2005/8/layout/bList2"/>
    <dgm:cxn modelId="{C617BE94-B268-48E6-8029-11154937AFA1}" type="presOf" srcId="{5694325D-2B86-4E5E-98D2-3BA5B123CA6C}" destId="{A4195A48-9698-477F-9BA3-7ADAAD54D2D9}" srcOrd="0" destOrd="2" presId="urn:microsoft.com/office/officeart/2005/8/layout/bList2"/>
    <dgm:cxn modelId="{132B588D-60EE-4E48-9455-73A89D075BF4}" type="presOf" srcId="{910C5414-E092-4291-A6A8-5539E6A9862C}" destId="{447E70BF-6C07-4C58-8653-7943A01659D4}" srcOrd="1" destOrd="0" presId="urn:microsoft.com/office/officeart/2005/8/layout/bList2"/>
    <dgm:cxn modelId="{29D7EB6A-91B3-4B8F-B2BA-98933672BFC0}" type="presOf" srcId="{773EB407-42AA-405D-8C55-FA9C2883D5B6}" destId="{A742A658-B175-48A9-9CB8-5E4355411E95}" srcOrd="1" destOrd="0" presId="urn:microsoft.com/office/officeart/2005/8/layout/bList2"/>
    <dgm:cxn modelId="{BDD1EE5E-11E5-41F3-8673-257FF25384F0}" srcId="{42004075-F827-40D6-9081-99C16F40E887}" destId="{8A671876-0348-4179-93B0-17C82235B26F}" srcOrd="0" destOrd="0" parTransId="{A1D67D04-15AA-4309-8F93-CC3E4D47702F}" sibTransId="{94D481A0-83E4-423F-9A92-61948C4E20E7}"/>
    <dgm:cxn modelId="{59057973-215C-4461-ACB2-BA617406112F}" type="presOf" srcId="{091063C5-7B26-4059-941D-B555D55E27D6}" destId="{AA26F7B2-305A-4751-84DB-D14BE6DCC82C}" srcOrd="0" destOrd="0" presId="urn:microsoft.com/office/officeart/2005/8/layout/bList2"/>
    <dgm:cxn modelId="{9944642A-AD32-42CD-9CC3-9F2DF806F445}" srcId="{773EB407-42AA-405D-8C55-FA9C2883D5B6}" destId="{6E12C3F4-18A1-48FE-A072-795A36A11539}" srcOrd="3" destOrd="0" parTransId="{B8841447-3FC2-4C78-95C7-18B34E7E2329}" sibTransId="{F59AC6E2-4CE3-433B-9511-B323552FC946}"/>
    <dgm:cxn modelId="{E0A38433-59B8-4772-BAAB-5FD6E64B9138}" srcId="{32A1EA13-02C2-4319-B236-750BD4E72C6A}" destId="{910C5414-E092-4291-A6A8-5539E6A9862C}" srcOrd="1" destOrd="0" parTransId="{D6916F0C-A7AE-4EBD-8AB9-AF0B3392FEC4}" sibTransId="{99B1A554-9EEE-4686-A452-AA2CA3570D6C}"/>
    <dgm:cxn modelId="{1D209E10-2663-4D5D-AB47-EBC020072AB9}" type="presOf" srcId="{FF2CCF5F-72D7-46DE-8F4B-F488E7F103ED}" destId="{A4195A48-9698-477F-9BA3-7ADAAD54D2D9}" srcOrd="0" destOrd="4" presId="urn:microsoft.com/office/officeart/2005/8/layout/bList2"/>
    <dgm:cxn modelId="{09CA2FFD-766F-4A9D-BD47-5F0DD857BF08}" type="presOf" srcId="{57ADBF23-12C6-402E-B9D3-461DAA1F98EB}" destId="{4661F9E8-D3C0-44E5-BAF2-93BD4BBF51BF}" srcOrd="1" destOrd="0" presId="urn:microsoft.com/office/officeart/2005/8/layout/bList2"/>
    <dgm:cxn modelId="{9BC604E7-E74F-4153-ABDA-32905469F6CD}" type="presOf" srcId="{0C07A42F-3BC3-43CE-BD8A-AC8ECF73F07A}" destId="{A4195A48-9698-477F-9BA3-7ADAAD54D2D9}" srcOrd="0" destOrd="1" presId="urn:microsoft.com/office/officeart/2005/8/layout/bList2"/>
    <dgm:cxn modelId="{D4DE23CC-0DCB-466B-9148-F322A0BD3211}" type="presOf" srcId="{32A1EA13-02C2-4319-B236-750BD4E72C6A}" destId="{96430579-048C-478D-B349-124B2E9B2A8B}" srcOrd="0" destOrd="0" presId="urn:microsoft.com/office/officeart/2005/8/layout/bList2"/>
    <dgm:cxn modelId="{B6F18B81-6208-493F-9C53-75C8FC4DB4B4}" srcId="{910C5414-E092-4291-A6A8-5539E6A9862C}" destId="{4301B54F-18F3-4228-A179-9137B6560C6D}" srcOrd="1" destOrd="0" parTransId="{AA49CC2F-7AD1-430D-B3EA-712E8D38346D}" sibTransId="{4FFFA050-C0C0-45F9-8153-A0CAFD6AE2C2}"/>
    <dgm:cxn modelId="{7ABBE342-AE1E-4D09-8454-1BCA8D1E9335}" srcId="{773EB407-42AA-405D-8C55-FA9C2883D5B6}" destId="{5694325D-2B86-4E5E-98D2-3BA5B123CA6C}" srcOrd="2" destOrd="0" parTransId="{30CD93A0-FB52-4774-BBCF-FD7E5AE95EB3}" sibTransId="{D39E8427-895C-481B-B59F-AEDA83733693}"/>
    <dgm:cxn modelId="{6B1EC8B5-0024-4968-BCBE-37D53DBF65FD}" srcId="{773EB407-42AA-405D-8C55-FA9C2883D5B6}" destId="{FF2CCF5F-72D7-46DE-8F4B-F488E7F103ED}" srcOrd="4" destOrd="0" parTransId="{01C0946C-D1A6-47BF-9238-E68654E3492C}" sibTransId="{1757A933-5DB7-47E1-B66E-6406E2EE8648}"/>
    <dgm:cxn modelId="{D6F0057F-E871-4EE4-B698-4AF04BC92B15}" type="presOf" srcId="{6E12C3F4-18A1-48FE-A072-795A36A11539}" destId="{A4195A48-9698-477F-9BA3-7ADAAD54D2D9}" srcOrd="0" destOrd="3" presId="urn:microsoft.com/office/officeart/2005/8/layout/bList2"/>
    <dgm:cxn modelId="{6AE52818-635C-4A4B-B625-8FF41A52429A}" srcId="{57ADBF23-12C6-402E-B9D3-461DAA1F98EB}" destId="{08304B9C-03A9-4A0B-9CD6-9D4E7DE461E5}" srcOrd="1" destOrd="0" parTransId="{E44070F0-A5ED-41C7-BB60-FE26AB21544F}" sibTransId="{2D3F51ED-EFAD-45E5-BC8D-81FAA382D430}"/>
    <dgm:cxn modelId="{FCEBC39B-F8EE-4CE3-A087-CDF2B61738AF}" type="presOf" srcId="{70D770C6-57EF-4DC0-9DA3-CA31E96887CA}" destId="{931BB605-13BB-4C38-8AD4-7C4A4DB9000F}" srcOrd="0" destOrd="0" presId="urn:microsoft.com/office/officeart/2005/8/layout/bList2"/>
    <dgm:cxn modelId="{95C6B4B4-7DB5-40BE-BBA0-48BDC3CFB39D}" srcId="{32A1EA13-02C2-4319-B236-750BD4E72C6A}" destId="{57ADBF23-12C6-402E-B9D3-461DAA1F98EB}" srcOrd="0" destOrd="0" parTransId="{51D9A787-B209-4442-AC6C-303E81695EAE}" sibTransId="{768C35E1-249F-48E6-9879-E54F64495E94}"/>
    <dgm:cxn modelId="{FF07E9E4-A6F4-44FF-A816-C740462CBAF4}" srcId="{57ADBF23-12C6-402E-B9D3-461DAA1F98EB}" destId="{CAD6E0D3-1F65-4AFB-A21A-4F4EE1451AAA}" srcOrd="2" destOrd="0" parTransId="{7E747EBC-3466-4A6D-A031-C8902366AB03}" sibTransId="{F890286A-93C8-4424-9001-46680399A4F4}"/>
    <dgm:cxn modelId="{9A223011-6A98-49A2-9C4A-8EF633F4D3FC}" srcId="{32A1EA13-02C2-4319-B236-750BD4E72C6A}" destId="{42004075-F827-40D6-9081-99C16F40E887}" srcOrd="2" destOrd="0" parTransId="{59CED0F5-C549-4DC7-B584-E3383DE8475A}" sibTransId="{FE45D178-CA94-4423-A5B9-C2B4168C19AA}"/>
    <dgm:cxn modelId="{B4356A9F-03E2-41B8-A9E6-8E265C170A9E}" type="presOf" srcId="{42004075-F827-40D6-9081-99C16F40E887}" destId="{7015FE21-1AC0-40D5-A7F2-1AB4DE9BD82D}" srcOrd="1" destOrd="0" presId="urn:microsoft.com/office/officeart/2005/8/layout/bList2"/>
    <dgm:cxn modelId="{A8A56C81-786F-4319-B94A-80201BCB33DA}" type="presOf" srcId="{8A671876-0348-4179-93B0-17C82235B26F}" destId="{09BD69B1-228D-4166-B1C3-C03BA4FE9860}" srcOrd="0" destOrd="0" presId="urn:microsoft.com/office/officeart/2005/8/layout/bList2"/>
    <dgm:cxn modelId="{29000288-D70F-4684-AB5A-95E344F874FC}" type="presOf" srcId="{08304B9C-03A9-4A0B-9CD6-9D4E7DE461E5}" destId="{AA26F7B2-305A-4751-84DB-D14BE6DCC82C}" srcOrd="0" destOrd="1" presId="urn:microsoft.com/office/officeart/2005/8/layout/bList2"/>
    <dgm:cxn modelId="{D5C144C6-A80C-4168-BCAB-ACCE555A7B2E}" type="presOf" srcId="{42004075-F827-40D6-9081-99C16F40E887}" destId="{7AFCA706-2B94-46FC-A4EF-7B1F78CA0D6C}" srcOrd="0" destOrd="0" presId="urn:microsoft.com/office/officeart/2005/8/layout/bList2"/>
    <dgm:cxn modelId="{D6B6263C-7131-49B5-8F41-801FCE855368}" type="presOf" srcId="{CAD6E0D3-1F65-4AFB-A21A-4F4EE1451AAA}" destId="{AA26F7B2-305A-4751-84DB-D14BE6DCC82C}" srcOrd="0" destOrd="2" presId="urn:microsoft.com/office/officeart/2005/8/layout/bList2"/>
    <dgm:cxn modelId="{CBB87F1F-30F0-453C-8963-F15BD2FB3D82}" type="presParOf" srcId="{96430579-048C-478D-B349-124B2E9B2A8B}" destId="{9248F064-09A4-4223-8C7D-9F900AD6426F}" srcOrd="0" destOrd="0" presId="urn:microsoft.com/office/officeart/2005/8/layout/bList2"/>
    <dgm:cxn modelId="{1A42F23B-C737-400C-9C35-723A09222E0A}" type="presParOf" srcId="{9248F064-09A4-4223-8C7D-9F900AD6426F}" destId="{AA26F7B2-305A-4751-84DB-D14BE6DCC82C}" srcOrd="0" destOrd="0" presId="urn:microsoft.com/office/officeart/2005/8/layout/bList2"/>
    <dgm:cxn modelId="{B8EEF1DD-1C6E-4065-B285-37C8C72F7E60}" type="presParOf" srcId="{9248F064-09A4-4223-8C7D-9F900AD6426F}" destId="{C8241DAD-977F-4F3A-A2D3-140A30DED45F}" srcOrd="1" destOrd="0" presId="urn:microsoft.com/office/officeart/2005/8/layout/bList2"/>
    <dgm:cxn modelId="{AD4EA221-E482-41A2-A961-E34195A59872}" type="presParOf" srcId="{9248F064-09A4-4223-8C7D-9F900AD6426F}" destId="{4661F9E8-D3C0-44E5-BAF2-93BD4BBF51BF}" srcOrd="2" destOrd="0" presId="urn:microsoft.com/office/officeart/2005/8/layout/bList2"/>
    <dgm:cxn modelId="{3ACAE761-BB8B-4FD0-9BDE-98993861A368}" type="presParOf" srcId="{9248F064-09A4-4223-8C7D-9F900AD6426F}" destId="{72A302B6-844F-41B4-B182-4C4B78CE36C8}" srcOrd="3" destOrd="0" presId="urn:microsoft.com/office/officeart/2005/8/layout/bList2"/>
    <dgm:cxn modelId="{E2E3233A-2B5C-4618-B010-CDD9C69A2654}" type="presParOf" srcId="{96430579-048C-478D-B349-124B2E9B2A8B}" destId="{3E7681A3-F5B6-491F-AE7A-7A0CE0DF24DE}" srcOrd="1" destOrd="0" presId="urn:microsoft.com/office/officeart/2005/8/layout/bList2"/>
    <dgm:cxn modelId="{10ED9665-9264-4CE4-B39B-5AE9586CA088}" type="presParOf" srcId="{96430579-048C-478D-B349-124B2E9B2A8B}" destId="{06706759-7BBF-4A7A-8BA8-39E0453E3320}" srcOrd="2" destOrd="0" presId="urn:microsoft.com/office/officeart/2005/8/layout/bList2"/>
    <dgm:cxn modelId="{45C37170-5CDC-4342-92C4-DB86BA030907}" type="presParOf" srcId="{06706759-7BBF-4A7A-8BA8-39E0453E3320}" destId="{931BB605-13BB-4C38-8AD4-7C4A4DB9000F}" srcOrd="0" destOrd="0" presId="urn:microsoft.com/office/officeart/2005/8/layout/bList2"/>
    <dgm:cxn modelId="{E7249415-6335-45A6-A5B0-2FB0271C1EEE}" type="presParOf" srcId="{06706759-7BBF-4A7A-8BA8-39E0453E3320}" destId="{02627019-791F-4B9F-B496-D2CD804042D7}" srcOrd="1" destOrd="0" presId="urn:microsoft.com/office/officeart/2005/8/layout/bList2"/>
    <dgm:cxn modelId="{3B30DB30-A8F4-4695-A409-F13F84C66B62}" type="presParOf" srcId="{06706759-7BBF-4A7A-8BA8-39E0453E3320}" destId="{447E70BF-6C07-4C58-8653-7943A01659D4}" srcOrd="2" destOrd="0" presId="urn:microsoft.com/office/officeart/2005/8/layout/bList2"/>
    <dgm:cxn modelId="{E4462E3B-27A4-448E-8350-4322BC86525A}" type="presParOf" srcId="{06706759-7BBF-4A7A-8BA8-39E0453E3320}" destId="{71CB3CF7-14D6-4D13-93BF-A627A8F2DDFF}" srcOrd="3" destOrd="0" presId="urn:microsoft.com/office/officeart/2005/8/layout/bList2"/>
    <dgm:cxn modelId="{E968E172-23FA-4DD8-9B43-C0EFFA56AFE8}" type="presParOf" srcId="{96430579-048C-478D-B349-124B2E9B2A8B}" destId="{5A054F97-7625-4EB5-AD05-E4DF6A25C1A1}" srcOrd="3" destOrd="0" presId="urn:microsoft.com/office/officeart/2005/8/layout/bList2"/>
    <dgm:cxn modelId="{C2A2FDE3-1EE0-403B-BB3A-0AF5CCF2E8E3}" type="presParOf" srcId="{96430579-048C-478D-B349-124B2E9B2A8B}" destId="{6DC099A1-E1F3-42EB-A8F5-145F8F66E9C9}" srcOrd="4" destOrd="0" presId="urn:microsoft.com/office/officeart/2005/8/layout/bList2"/>
    <dgm:cxn modelId="{58C1287D-7A07-4B8D-96C0-DACBE64B0FE7}" type="presParOf" srcId="{6DC099A1-E1F3-42EB-A8F5-145F8F66E9C9}" destId="{09BD69B1-228D-4166-B1C3-C03BA4FE9860}" srcOrd="0" destOrd="0" presId="urn:microsoft.com/office/officeart/2005/8/layout/bList2"/>
    <dgm:cxn modelId="{7B012E8D-664A-4F23-8598-7E824DFA6EDE}" type="presParOf" srcId="{6DC099A1-E1F3-42EB-A8F5-145F8F66E9C9}" destId="{7AFCA706-2B94-46FC-A4EF-7B1F78CA0D6C}" srcOrd="1" destOrd="0" presId="urn:microsoft.com/office/officeart/2005/8/layout/bList2"/>
    <dgm:cxn modelId="{30EC0511-F019-4D7A-9EF1-E1393EFADBEC}" type="presParOf" srcId="{6DC099A1-E1F3-42EB-A8F5-145F8F66E9C9}" destId="{7015FE21-1AC0-40D5-A7F2-1AB4DE9BD82D}" srcOrd="2" destOrd="0" presId="urn:microsoft.com/office/officeart/2005/8/layout/bList2"/>
    <dgm:cxn modelId="{61D061BA-3694-460A-8798-7BE00F6C9696}" type="presParOf" srcId="{6DC099A1-E1F3-42EB-A8F5-145F8F66E9C9}" destId="{6D60721F-0FDF-46FA-A64D-F6ECE414793C}" srcOrd="3" destOrd="0" presId="urn:microsoft.com/office/officeart/2005/8/layout/bList2"/>
    <dgm:cxn modelId="{2605B91E-0ECF-4EEC-BFE4-E285838826E0}" type="presParOf" srcId="{96430579-048C-478D-B349-124B2E9B2A8B}" destId="{E9F7B235-7A95-4723-B3E4-DFC3091A84B1}" srcOrd="5" destOrd="0" presId="urn:microsoft.com/office/officeart/2005/8/layout/bList2"/>
    <dgm:cxn modelId="{321A30C8-D9AE-4D1D-8AC9-2196363D191B}" type="presParOf" srcId="{96430579-048C-478D-B349-124B2E9B2A8B}" destId="{A27973AA-26A1-4B4C-B177-81C825A5A269}" srcOrd="6" destOrd="0" presId="urn:microsoft.com/office/officeart/2005/8/layout/bList2"/>
    <dgm:cxn modelId="{F121343B-C15B-4814-9B88-C5FB294B4F36}" type="presParOf" srcId="{A27973AA-26A1-4B4C-B177-81C825A5A269}" destId="{A4195A48-9698-477F-9BA3-7ADAAD54D2D9}" srcOrd="0" destOrd="0" presId="urn:microsoft.com/office/officeart/2005/8/layout/bList2"/>
    <dgm:cxn modelId="{F9B750BA-C71B-4857-AA78-4ACF74307463}" type="presParOf" srcId="{A27973AA-26A1-4B4C-B177-81C825A5A269}" destId="{A2C87CF1-271C-48A8-9E6B-309A66CE9DC9}" srcOrd="1" destOrd="0" presId="urn:microsoft.com/office/officeart/2005/8/layout/bList2"/>
    <dgm:cxn modelId="{59F25CDE-9FDC-426F-B53C-0B0DD457BC72}" type="presParOf" srcId="{A27973AA-26A1-4B4C-B177-81C825A5A269}" destId="{A742A658-B175-48A9-9CB8-5E4355411E95}" srcOrd="2" destOrd="0" presId="urn:microsoft.com/office/officeart/2005/8/layout/bList2"/>
    <dgm:cxn modelId="{E0B57208-51B7-4B0E-8562-46D5A5946D1E}" type="presParOf" srcId="{A27973AA-26A1-4B4C-B177-81C825A5A269}" destId="{78FA6BC7-A678-434F-A06F-33434E9E01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6F7B2-305A-4751-84DB-D14BE6DCC82C}">
      <dsp:nvSpPr>
        <dsp:cNvPr id="0" name=""/>
        <dsp:cNvSpPr/>
      </dsp:nvSpPr>
      <dsp:spPr>
        <a:xfrm>
          <a:off x="2" y="533401"/>
          <a:ext cx="1612559" cy="21518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New Student Orientation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Participating in student forums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Maintaining a presence through social media</a:t>
          </a:r>
          <a:endParaRPr lang="en-US" sz="1600" kern="1200" dirty="0"/>
        </a:p>
      </dsp:txBody>
      <dsp:txXfrm>
        <a:off x="37786" y="571185"/>
        <a:ext cx="1536991" cy="2114060"/>
      </dsp:txXfrm>
    </dsp:sp>
    <dsp:sp modelId="{4661F9E8-D3C0-44E5-BAF2-93BD4BBF51BF}">
      <dsp:nvSpPr>
        <dsp:cNvPr id="0" name=""/>
        <dsp:cNvSpPr/>
      </dsp:nvSpPr>
      <dsp:spPr>
        <a:xfrm>
          <a:off x="1905" y="2629949"/>
          <a:ext cx="1612559" cy="1071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Basic Student Outreach</a:t>
          </a:r>
          <a:endParaRPr lang="en-US" sz="1600" b="1" kern="1200" dirty="0"/>
        </a:p>
      </dsp:txBody>
      <dsp:txXfrm>
        <a:off x="1905" y="2629949"/>
        <a:ext cx="1135605" cy="1071222"/>
      </dsp:txXfrm>
    </dsp:sp>
    <dsp:sp modelId="{72A302B6-844F-41B4-B182-4C4B78CE36C8}">
      <dsp:nvSpPr>
        <dsp:cNvPr id="0" name=""/>
        <dsp:cNvSpPr/>
      </dsp:nvSpPr>
      <dsp:spPr>
        <a:xfrm>
          <a:off x="1186400" y="2403506"/>
          <a:ext cx="564395" cy="5643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BB605-13BB-4C38-8AD4-7C4A4DB9000F}">
      <dsp:nvSpPr>
        <dsp:cNvPr id="0" name=""/>
        <dsp:cNvSpPr/>
      </dsp:nvSpPr>
      <dsp:spPr>
        <a:xfrm>
          <a:off x="1890621" y="609928"/>
          <a:ext cx="1612559" cy="232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Specific to various student groups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Such as the Student Senate and residence hall </a:t>
          </a:r>
          <a:r>
            <a:rPr lang="en-US" sz="1600" kern="1200" dirty="0" smtClean="0">
              <a:latin typeface="Gill Sans"/>
              <a:cs typeface="Gill Sans"/>
            </a:rPr>
            <a:t>students </a:t>
          </a:r>
          <a:r>
            <a:rPr lang="en-US" sz="1600" kern="1200" dirty="0" smtClean="0">
              <a:latin typeface="Gill Sans"/>
              <a:cs typeface="Gill Sans"/>
            </a:rPr>
            <a:t>groups</a:t>
          </a:r>
          <a:endParaRPr lang="en-US" sz="1600" kern="1200" dirty="0"/>
        </a:p>
      </dsp:txBody>
      <dsp:txXfrm>
        <a:off x="1928405" y="647712"/>
        <a:ext cx="1536991" cy="2285942"/>
      </dsp:txXfrm>
    </dsp:sp>
    <dsp:sp modelId="{447E70BF-6C07-4C58-8653-7943A01659D4}">
      <dsp:nvSpPr>
        <dsp:cNvPr id="0" name=""/>
        <dsp:cNvSpPr/>
      </dsp:nvSpPr>
      <dsp:spPr>
        <a:xfrm>
          <a:off x="1873383" y="2635653"/>
          <a:ext cx="1612559" cy="10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"/>
              <a:cs typeface="Gill Sans"/>
            </a:rPr>
            <a:t>Focused Student Outreach</a:t>
          </a:r>
          <a:endParaRPr lang="en-US" sz="1600" b="1" kern="1200" dirty="0"/>
        </a:p>
      </dsp:txBody>
      <dsp:txXfrm>
        <a:off x="1873383" y="2635653"/>
        <a:ext cx="1135605" cy="1033607"/>
      </dsp:txXfrm>
    </dsp:sp>
    <dsp:sp modelId="{71CB3CF7-14D6-4D13-93BF-A627A8F2DDFF}">
      <dsp:nvSpPr>
        <dsp:cNvPr id="0" name=""/>
        <dsp:cNvSpPr/>
      </dsp:nvSpPr>
      <dsp:spPr>
        <a:xfrm>
          <a:off x="3071843" y="2455880"/>
          <a:ext cx="564395" cy="5643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D69B1-228D-4166-B1C3-C03BA4FE9860}">
      <dsp:nvSpPr>
        <dsp:cNvPr id="0" name=""/>
        <dsp:cNvSpPr/>
      </dsp:nvSpPr>
      <dsp:spPr>
        <a:xfrm>
          <a:off x="3809992" y="685802"/>
          <a:ext cx="1617638" cy="17352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CIO lunch meetings with varying groups of students</a:t>
          </a:r>
          <a:endParaRPr lang="en-US" sz="1600" kern="1200" dirty="0"/>
        </a:p>
      </dsp:txBody>
      <dsp:txXfrm>
        <a:off x="3847895" y="723705"/>
        <a:ext cx="1541832" cy="1697350"/>
      </dsp:txXfrm>
    </dsp:sp>
    <dsp:sp modelId="{7015FE21-1AC0-40D5-A7F2-1AB4DE9BD82D}">
      <dsp:nvSpPr>
        <dsp:cNvPr id="0" name=""/>
        <dsp:cNvSpPr/>
      </dsp:nvSpPr>
      <dsp:spPr>
        <a:xfrm>
          <a:off x="3733799" y="2667002"/>
          <a:ext cx="1818692" cy="984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"/>
              <a:cs typeface="Gill Sans"/>
            </a:rPr>
            <a:t>Student </a:t>
          </a:r>
          <a:r>
            <a:rPr lang="en-US" sz="1600" b="1" kern="1200" dirty="0" smtClean="0">
              <a:latin typeface="Gill Sans"/>
              <a:cs typeface="Gill Sans"/>
            </a:rPr>
            <a:t>Consultation Groups</a:t>
          </a:r>
          <a:endParaRPr lang="en-US" sz="1600" b="1" kern="1200" dirty="0"/>
        </a:p>
      </dsp:txBody>
      <dsp:txXfrm>
        <a:off x="3733799" y="2667002"/>
        <a:ext cx="1280769" cy="984523"/>
      </dsp:txXfrm>
    </dsp:sp>
    <dsp:sp modelId="{6D60721F-0FDF-46FA-A64D-F6ECE414793C}">
      <dsp:nvSpPr>
        <dsp:cNvPr id="0" name=""/>
        <dsp:cNvSpPr/>
      </dsp:nvSpPr>
      <dsp:spPr>
        <a:xfrm>
          <a:off x="4968266" y="2403559"/>
          <a:ext cx="564395" cy="5643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95A48-9698-477F-9BA3-7ADAAD54D2D9}">
      <dsp:nvSpPr>
        <dsp:cNvPr id="0" name=""/>
        <dsp:cNvSpPr/>
      </dsp:nvSpPr>
      <dsp:spPr>
        <a:xfrm>
          <a:off x="5793003" y="668218"/>
          <a:ext cx="1612559" cy="21737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Pre-101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 Hawk Week,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You at KU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 International students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"/>
              <a:cs typeface="Gill Sans"/>
            </a:rPr>
            <a:t> Graduate school</a:t>
          </a:r>
          <a:endParaRPr lang="en-US" sz="1600" kern="1200" dirty="0"/>
        </a:p>
      </dsp:txBody>
      <dsp:txXfrm>
        <a:off x="5830787" y="706002"/>
        <a:ext cx="1536991" cy="2135968"/>
      </dsp:txXfrm>
    </dsp:sp>
    <dsp:sp modelId="{A742A658-B175-48A9-9CB8-5E4355411E95}">
      <dsp:nvSpPr>
        <dsp:cNvPr id="0" name=""/>
        <dsp:cNvSpPr/>
      </dsp:nvSpPr>
      <dsp:spPr>
        <a:xfrm>
          <a:off x="5716858" y="2697619"/>
          <a:ext cx="1669418" cy="950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"/>
              <a:cs typeface="Gill Sans"/>
            </a:rPr>
            <a:t>Other venues</a:t>
          </a:r>
          <a:endParaRPr lang="en-US" sz="1600" b="1" kern="1200" dirty="0"/>
        </a:p>
      </dsp:txBody>
      <dsp:txXfrm>
        <a:off x="5716858" y="2697619"/>
        <a:ext cx="1175646" cy="950422"/>
      </dsp:txXfrm>
    </dsp:sp>
    <dsp:sp modelId="{78FA6BC7-A678-434F-A06F-33434E9E01E6}">
      <dsp:nvSpPr>
        <dsp:cNvPr id="0" name=""/>
        <dsp:cNvSpPr/>
      </dsp:nvSpPr>
      <dsp:spPr>
        <a:xfrm>
          <a:off x="6876173" y="2399545"/>
          <a:ext cx="564395" cy="5643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52C20D-39E1-405A-820F-7FDBC2AB5410}" type="datetime1">
              <a:rPr lang="en-US"/>
              <a:pPr/>
              <a:t>5/24/2013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04CC99-D280-4BB6-9058-DE67FAB47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4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14DB65-583C-457F-A91F-317C5F6904CB}" type="datetime1">
              <a:rPr lang="en-US"/>
              <a:pPr/>
              <a:t>5/24/2013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72205D-E73C-49BE-A61A-BD7DE92C5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64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.ku.edu/charging-stations-news-video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0478E8A-5FD6-4A6F-B228-C8B835C18AED}" type="datetime1">
              <a:rPr lang="en-US" sz="1200"/>
              <a:pPr/>
              <a:t>5/24/2013</a:t>
            </a:fld>
            <a:endParaRPr lang="en-US" sz="120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52161A-677C-4F6D-85D9-5AD01D3F59E8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0"/>
              </a:rPr>
              <a:t>Schematic of installation.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Gill Sans"/>
                <a:ea typeface="ＭＳ Ｐゴシック" charset="0"/>
                <a:cs typeface="Gill Sans"/>
              </a:rPr>
              <a:t>Posted announcement and locations on KU IT website, including a “slideshow image”</a:t>
            </a:r>
          </a:p>
          <a:p>
            <a:r>
              <a:rPr lang="en-US" sz="1200" dirty="0" smtClean="0">
                <a:latin typeface="Gill Sans"/>
                <a:ea typeface="ＭＳ Ｐゴシック" charset="0"/>
                <a:cs typeface="Gill Sans"/>
                <a:hlinkClick r:id="rId3"/>
              </a:rPr>
              <a:t>Local News Story</a:t>
            </a:r>
            <a:r>
              <a:rPr lang="en-US" sz="1200" dirty="0" smtClean="0">
                <a:latin typeface="Gill Sans"/>
                <a:ea typeface="ＭＳ Ｐゴシック" charset="0"/>
                <a:cs typeface="Gill Sans"/>
              </a:rPr>
              <a:t/>
            </a:r>
            <a:br>
              <a:rPr lang="en-US" sz="1200" dirty="0" smtClean="0">
                <a:latin typeface="Gill Sans"/>
                <a:ea typeface="ＭＳ Ｐゴシック" charset="0"/>
                <a:cs typeface="Gill Sans"/>
              </a:rPr>
            </a:br>
            <a:r>
              <a:rPr lang="en-US" sz="1200" dirty="0" smtClean="0">
                <a:latin typeface="Gill Sans"/>
                <a:ea typeface="ＭＳ Ｐゴシック" charset="0"/>
                <a:cs typeface="Gill Sans"/>
              </a:rPr>
              <a:t>Posted on Facebook</a:t>
            </a:r>
          </a:p>
          <a:p>
            <a:r>
              <a:rPr lang="en-US" sz="1200" dirty="0" smtClean="0">
                <a:latin typeface="Gill Sans"/>
                <a:ea typeface="ＭＳ Ｐゴシック" charset="0"/>
                <a:cs typeface="Gill Sans"/>
              </a:rPr>
              <a:t>Tweets by KU IT and Student Leaders</a:t>
            </a:r>
          </a:p>
          <a:p>
            <a:r>
              <a:rPr lang="en-US" sz="1200" dirty="0" smtClean="0">
                <a:latin typeface="Gill Sans"/>
                <a:ea typeface="ＭＳ Ｐゴシック" charset="0"/>
                <a:cs typeface="Gill Sans"/>
              </a:rPr>
              <a:t>UDK</a:t>
            </a:r>
          </a:p>
          <a:p>
            <a:endParaRPr lang="en-US" sz="1200" dirty="0" smtClean="0">
              <a:latin typeface="Gill Sans"/>
              <a:ea typeface="ＭＳ Ｐゴシック" charset="0"/>
              <a:cs typeface="Gill Sans"/>
            </a:endParaRPr>
          </a:p>
          <a:p>
            <a:r>
              <a:rPr lang="en-US" sz="1200" dirty="0" smtClean="0">
                <a:latin typeface="Gill Sans"/>
                <a:ea typeface="ＭＳ Ｐゴシック" charset="0"/>
                <a:cs typeface="Gill Sans"/>
              </a:rPr>
              <a:t>We</a:t>
            </a:r>
            <a:r>
              <a:rPr lang="en-US" sz="1200" baseline="0" dirty="0" smtClean="0">
                <a:latin typeface="Gill Sans"/>
                <a:ea typeface="ＭＳ Ｐゴシック" charset="0"/>
                <a:cs typeface="Gill Sans"/>
              </a:rPr>
              <a:t> made sure to involve student leaders in the outreach efforts, through both traditional media and social media.</a:t>
            </a:r>
          </a:p>
          <a:p>
            <a:endParaRPr lang="en-US" sz="1200" dirty="0" smtClean="0">
              <a:latin typeface="Gill Sans"/>
              <a:ea typeface="ＭＳ Ｐゴシック" charset="0"/>
              <a:cs typeface="Gill Sans"/>
            </a:endParaRPr>
          </a:p>
          <a:p>
            <a:r>
              <a:rPr lang="en-US" sz="1200" b="1" dirty="0" smtClean="0">
                <a:latin typeface="Gill Sans"/>
                <a:ea typeface="ＭＳ Ｐゴシック" charset="0"/>
                <a:cs typeface="Gill Sans"/>
              </a:rPr>
              <a:t>Great PR for us!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or may not include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Intro.</a:t>
            </a:r>
            <a:r>
              <a:rPr lang="en-US" baseline="0" dirty="0" smtClean="0"/>
              <a:t> A little bit about ITCC.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Outreach and consulting to departments and units, helping match up needs with services, finding new solutions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Outreach and consulting to faculty through our </a:t>
            </a:r>
            <a:r>
              <a:rPr lang="en-US" baseline="0" dirty="0" err="1" smtClean="0"/>
              <a:t>EdTechs</a:t>
            </a:r>
            <a:r>
              <a:rPr lang="en-US" baseline="0" dirty="0" smtClean="0"/>
              <a:t>, supporting them with teaching and learning tools.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Outreach and consulting through our Media Production staff, helping add media in curriculum.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Student outreach – explain each piece on slide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New CIO – Get in touch with student needs – Print from Anywhere (</a:t>
            </a:r>
            <a:r>
              <a:rPr lang="en-US" baseline="0" dirty="0" err="1" smtClean="0"/>
              <a:t>Papercut</a:t>
            </a:r>
            <a:r>
              <a:rPr lang="en-US" baseline="0" dirty="0" smtClean="0"/>
              <a:t>). Partner not a barrier. Relationship has improved 100%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4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were the other platform issues.. How many were acted upon. Reach out to </a:t>
            </a:r>
            <a:r>
              <a:rPr lang="en-US" smtClean="0"/>
              <a:t>Hannah</a:t>
            </a:r>
            <a:r>
              <a:rPr lang="en-US" baseline="0" smtClean="0"/>
              <a:t> 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3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As we began to research the devices, it became apparent that cost was going to be a major factor. The costs were between $300 and $2,000.</a:t>
            </a:r>
          </a:p>
          <a:p>
            <a:endParaRPr lang="en-US" dirty="0" smtClean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List of other universities using charging stations. Quotes?</a:t>
            </a:r>
          </a:p>
          <a:p>
            <a:r>
              <a:rPr lang="en-US" dirty="0" smtClean="0">
                <a:ea typeface="ＭＳ Ｐゴシック" charset="0"/>
              </a:rPr>
              <a:t>Penn State, Notre Dame etc.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cost of the full size kiosks were approximately $2,000. One vendor was willing to give us  a reduced price if we included advertising. The ads would be chosen by the vendor and they would receive the revenue.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more we though about cost/benefit ratio it became</a:t>
            </a:r>
            <a:r>
              <a:rPr lang="en-US" baseline="0" dirty="0" smtClean="0"/>
              <a:t> apparent, that for our needs at this time, the smaller device was the most practical solution.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This was the fun part. At first we really liked the large Jayhawk head but we had a problem. The charging cords come through the front plate and in this case it came through the Jayhawks eye. BTW, the design and printing was included in the cost. 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3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What about future installations. To be requested and paid for by individual departments or organization. Student Senate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involvment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14DB65-583C-457F-A91F-317C5F6904C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2205D-E73C-49BE-A61A-BD7DE92C5E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_Sli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24400"/>
            <a:ext cx="77724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9603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4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baseline="0">
                <a:latin typeface="Gill Sans MT" pitchFamily="34" charset="0"/>
              </a:defRPr>
            </a:lvl1pPr>
            <a:lvl2pPr>
              <a:spcBef>
                <a:spcPts val="0"/>
              </a:spcBef>
              <a:defRPr baseline="0">
                <a:latin typeface="Gill Sans MT" pitchFamily="34" charset="0"/>
              </a:defRPr>
            </a:lvl2pPr>
            <a:lvl3pPr>
              <a:spcBef>
                <a:spcPts val="0"/>
              </a:spcBef>
              <a:defRPr baseline="0">
                <a:latin typeface="Gill Sans MT" pitchFamily="34" charset="0"/>
              </a:defRPr>
            </a:lvl3pPr>
            <a:lvl4pPr>
              <a:spcBef>
                <a:spcPts val="0"/>
              </a:spcBef>
              <a:defRPr baseline="0">
                <a:latin typeface="Gill Sans MT" pitchFamily="34" charset="0"/>
              </a:defRPr>
            </a:lvl4pPr>
            <a:lvl5pPr>
              <a:spcBef>
                <a:spcPts val="0"/>
              </a:spcBef>
              <a:defRPr baseline="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400" b="1" baseline="0" dirty="0">
                <a:solidFill>
                  <a:schemeClr val="tx2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3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7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edit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4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5715000" y="6397625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dirty="0" smtClean="0">
                <a:solidFill>
                  <a:schemeClr val="bg1"/>
                </a:solidFill>
                <a:latin typeface="Lucida Sans" charset="0"/>
                <a:cs typeface="Lucida Sans" charset="0"/>
              </a:rPr>
              <a:t>Add Title in Slide Master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767"/>
            <a:ext cx="9165454" cy="75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324600"/>
            <a:ext cx="3124200" cy="457200"/>
          </a:xfrm>
          <a:prstGeom prst="rect">
            <a:avLst/>
          </a:prstGeom>
        </p:spPr>
        <p:txBody>
          <a:bodyPr/>
          <a:lstStyle>
            <a:lvl1pPr algn="r">
              <a:defRPr lang="en-US" sz="1400" b="1" baseline="0" dirty="0" err="1" smtClean="0">
                <a:solidFill>
                  <a:srgbClr val="FAC81A"/>
                </a:solidFill>
                <a:latin typeface="Georgia" pitchFamily="18" charset="0"/>
                <a:ea typeface="+mj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edit footer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baseline="0">
          <a:solidFill>
            <a:schemeClr val="tx2"/>
          </a:solidFill>
          <a:latin typeface="Georgia" pitchFamily="18" charset="0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ct val="0"/>
        </a:spcAft>
        <a:buChar char="•"/>
        <a:defRPr lang="en-US" sz="3200" baseline="0" dirty="0" smtClean="0">
          <a:solidFill>
            <a:schemeClr val="tx1"/>
          </a:solidFill>
          <a:latin typeface="Gill Sans MT" pitchFamily="34" charset="0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ts val="0"/>
        </a:spcBef>
        <a:spcAft>
          <a:spcPct val="0"/>
        </a:spcAft>
        <a:buChar char="–"/>
        <a:defRPr lang="en-US" sz="3200" baseline="0" dirty="0" smtClean="0">
          <a:solidFill>
            <a:schemeClr val="tx1"/>
          </a:solidFill>
          <a:latin typeface="Gill Sans MT" pitchFamily="34" charset="0"/>
          <a:ea typeface="+mn-ea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har char="•"/>
        <a:defRPr lang="en-US" sz="3200" baseline="0" dirty="0" smtClean="0">
          <a:solidFill>
            <a:schemeClr val="tx1"/>
          </a:solidFill>
          <a:latin typeface="Gill Sans MT" pitchFamily="34" charset="0"/>
          <a:ea typeface="+mn-ea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lang="en-US" sz="3200" baseline="0" dirty="0" smtClean="0">
          <a:solidFill>
            <a:schemeClr val="tx1"/>
          </a:solidFill>
          <a:latin typeface="Gill Sans MT" pitchFamily="34" charset="0"/>
          <a:ea typeface="+mn-ea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lang="en-US" sz="3200" baseline="0" dirty="0" smtClean="0">
          <a:solidFill>
            <a:schemeClr val="tx1"/>
          </a:solidFill>
          <a:latin typeface="Gill Sans MT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ology.ku.edu/charging-stations-news-video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facebook.com/kutechnology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www.facebook.com/kutechnology?ref=stream" TargetMode="External"/><Relationship Id="rId4" Type="http://schemas.openxmlformats.org/officeDocument/2006/relationships/hyperlink" Target="https://www.facebook.com/kutechnology/posts/49543300050354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apoint\Documents\charging_stations.mp4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24929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C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</a:rPr>
              <a:t>Collaboration between </a:t>
            </a:r>
            <a:r>
              <a:rPr lang="en-US" sz="4400" dirty="0" smtClean="0">
                <a:solidFill>
                  <a:srgbClr val="FFCC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</a:rPr>
              <a:t/>
            </a:r>
            <a:br>
              <a:rPr lang="en-US" sz="4400" dirty="0" smtClean="0">
                <a:solidFill>
                  <a:srgbClr val="FFCC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</a:rPr>
            </a:br>
            <a:r>
              <a:rPr lang="en-US" sz="4400" dirty="0" smtClean="0">
                <a:solidFill>
                  <a:srgbClr val="FFCC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</a:rPr>
              <a:t>IT Departments</a:t>
            </a:r>
          </a:p>
          <a:p>
            <a:pPr algn="ctr"/>
            <a:r>
              <a:rPr lang="en-US" sz="4400" dirty="0" smtClean="0">
                <a:solidFill>
                  <a:srgbClr val="FFCC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</a:rPr>
              <a:t>and </a:t>
            </a:r>
            <a:r>
              <a:rPr lang="en-US" sz="4400" dirty="0">
                <a:solidFill>
                  <a:srgbClr val="FFCC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</a:rPr>
              <a:t>Student Leadership </a:t>
            </a:r>
            <a:r>
              <a:rPr lang="en-US" i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/>
            </a:r>
            <a:br>
              <a:rPr lang="en-US" i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</a:br>
            <a:endParaRPr 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54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Conference on Higher Education Computing in </a:t>
            </a:r>
            <a:r>
              <a:rPr lang="en-US" sz="1600" dirty="0" smtClean="0">
                <a:solidFill>
                  <a:schemeClr val="bg1"/>
                </a:solidFill>
              </a:rPr>
              <a:t>Kansas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May 29 – 30, 2013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3" y="3502150"/>
            <a:ext cx="3413767" cy="76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[1]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5392"/>
          <a:stretch/>
        </p:blipFill>
        <p:spPr>
          <a:xfrm>
            <a:off x="990600" y="457200"/>
            <a:ext cx="6858000" cy="5503333"/>
          </a:xfrm>
        </p:spPr>
      </p:pic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19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Gill Sans"/>
                <a:ea typeface="ＭＳ Ｐゴシック" charset="0"/>
                <a:cs typeface="Gill Sans"/>
              </a:rPr>
              <a:t>High profile </a:t>
            </a:r>
            <a:r>
              <a:rPr lang="en-US" sz="2800" b="1" dirty="0" smtClean="0">
                <a:solidFill>
                  <a:schemeClr val="accent1"/>
                </a:solidFill>
                <a:latin typeface="Gill Sans"/>
                <a:ea typeface="ＭＳ Ｐゴシック" charset="0"/>
                <a:cs typeface="Gill Sans"/>
              </a:rPr>
              <a:t>areas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Gill Sans"/>
                <a:ea typeface="ＭＳ Ｐゴシック" charset="0"/>
                <a:cs typeface="Gill Sans"/>
              </a:rPr>
              <a:t>Libraries </a:t>
            </a:r>
            <a:r>
              <a:rPr lang="en-US" sz="2800" dirty="0">
                <a:latin typeface="Gill Sans"/>
                <a:ea typeface="ＭＳ Ｐゴシック" charset="0"/>
                <a:cs typeface="Gill Sans"/>
              </a:rPr>
              <a:t>and </a:t>
            </a:r>
            <a:r>
              <a:rPr lang="en-US" sz="2800" dirty="0" smtClean="0">
                <a:latin typeface="Gill Sans"/>
                <a:ea typeface="ＭＳ Ｐゴシック" charset="0"/>
                <a:cs typeface="Gill Sans"/>
              </a:rPr>
              <a:t>Student Union buildings</a:t>
            </a:r>
            <a:endParaRPr lang="en-US" sz="2800" dirty="0">
              <a:latin typeface="Gill Sans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Gill Sans"/>
                <a:ea typeface="ＭＳ Ｐゴシック" charset="0"/>
                <a:cs typeface="Gill Sans"/>
              </a:rPr>
              <a:t>High visibility for the </a:t>
            </a:r>
            <a:r>
              <a:rPr lang="en-US" sz="2800" b="1" dirty="0" smtClean="0">
                <a:solidFill>
                  <a:schemeClr val="accent1"/>
                </a:solidFill>
                <a:latin typeface="Gill Sans"/>
                <a:ea typeface="ＭＳ Ｐゴシック" charset="0"/>
                <a:cs typeface="Gill Sans"/>
              </a:rPr>
              <a:t>user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Gill Sans"/>
                <a:ea typeface="ＭＳ Ｐゴシック" charset="0"/>
                <a:cs typeface="Gill Sans"/>
              </a:rPr>
              <a:t>Students </a:t>
            </a:r>
            <a:r>
              <a:rPr lang="en-US" sz="2800" dirty="0">
                <a:latin typeface="Gill Sans"/>
                <a:ea typeface="ＭＳ Ｐゴシック" charset="0"/>
                <a:cs typeface="Gill Sans"/>
              </a:rPr>
              <a:t>need to be able to see their devices.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Gill Sans"/>
                <a:ea typeface="ＭＳ Ｐゴシック" charset="0"/>
                <a:cs typeface="Gill Sans"/>
              </a:rPr>
              <a:t>Who made the final decision about placement? </a:t>
            </a:r>
            <a:endParaRPr lang="en-US" sz="2800" b="1" dirty="0" smtClean="0">
              <a:solidFill>
                <a:schemeClr val="accent1"/>
              </a:solidFill>
              <a:latin typeface="Gill Sans"/>
              <a:ea typeface="ＭＳ Ｐゴシック" charset="0"/>
              <a:cs typeface="Gill Sans"/>
            </a:endParaRP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Gill Sans"/>
                <a:ea typeface="ＭＳ Ｐゴシック" charset="0"/>
                <a:cs typeface="Gill Sans"/>
              </a:rPr>
              <a:t>Student </a:t>
            </a:r>
            <a:r>
              <a:rPr lang="en-US" sz="2800" dirty="0">
                <a:latin typeface="Gill Sans"/>
                <a:ea typeface="ＭＳ Ｐゴシック" charset="0"/>
                <a:cs typeface="Gill Sans"/>
              </a:rPr>
              <a:t>Senate members walked throughout campus and </a:t>
            </a:r>
            <a:r>
              <a:rPr lang="en-US" sz="2800" dirty="0" smtClean="0">
                <a:latin typeface="Gill Sans"/>
                <a:ea typeface="ＭＳ Ｐゴシック" charset="0"/>
                <a:cs typeface="Gill Sans"/>
              </a:rPr>
              <a:t>chose </a:t>
            </a:r>
            <a:r>
              <a:rPr lang="en-US" sz="2800" dirty="0">
                <a:latin typeface="Gill Sans"/>
                <a:ea typeface="ＭＳ Ｐゴシック" charset="0"/>
                <a:cs typeface="Gill Sans"/>
              </a:rPr>
              <a:t>the locations.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locations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n-lt"/>
                <a:ea typeface="ＭＳ Ｐゴシック" charset="0"/>
                <a:cs typeface="Gill Sans"/>
              </a:rPr>
              <a:t>Easy </a:t>
            </a:r>
            <a:r>
              <a:rPr lang="en-US" sz="2800" b="1" dirty="0" err="1" smtClean="0">
                <a:latin typeface="+mn-lt"/>
                <a:ea typeface="ＭＳ Ｐゴシック" charset="0"/>
                <a:cs typeface="Gill Sans"/>
              </a:rPr>
              <a:t>Peasy</a:t>
            </a:r>
            <a:r>
              <a:rPr lang="en-US" sz="2800" b="1" dirty="0" smtClean="0">
                <a:latin typeface="+mn-lt"/>
                <a:ea typeface="ＭＳ Ｐゴシック" charset="0"/>
                <a:cs typeface="Gill Sans"/>
              </a:rPr>
              <a:t>!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+mn-lt"/>
                <a:ea typeface="ＭＳ Ｐゴシック" charset="0"/>
                <a:cs typeface="Gill Sans"/>
              </a:rPr>
              <a:t>A </a:t>
            </a:r>
            <a:r>
              <a:rPr lang="en-US" sz="2800" dirty="0">
                <a:latin typeface="+mn-lt"/>
                <a:ea typeface="ＭＳ Ｐゴシック" charset="0"/>
                <a:cs typeface="Gill Sans"/>
              </a:rPr>
              <a:t>back plate attaches to the wall with four bolts. The front plate slides over and locks </a:t>
            </a:r>
            <a:r>
              <a:rPr lang="en-US" sz="2800" dirty="0" smtClean="0">
                <a:latin typeface="+mn-lt"/>
                <a:ea typeface="ＭＳ Ｐゴシック" charset="0"/>
                <a:cs typeface="Gill Sans"/>
              </a:rPr>
              <a:t>down</a:t>
            </a:r>
            <a:endParaRPr lang="en-US" sz="2800" dirty="0">
              <a:latin typeface="+mn-lt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  <a:ea typeface="ＭＳ Ｐゴシック" charset="0"/>
                <a:cs typeface="Gill Sans"/>
              </a:rPr>
              <a:t>The Unions and the Libraries used their own staff to </a:t>
            </a:r>
            <a:r>
              <a:rPr lang="en-US" sz="2800" dirty="0" smtClean="0">
                <a:latin typeface="+mn-lt"/>
                <a:ea typeface="ＭＳ Ｐゴシック" charset="0"/>
                <a:cs typeface="Gill Sans"/>
              </a:rPr>
              <a:t>install  </a:t>
            </a:r>
            <a:endParaRPr lang="en-US" sz="2800" dirty="0">
              <a:latin typeface="+mn-lt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800600"/>
          </a:xfrm>
        </p:spPr>
        <p:txBody>
          <a:bodyPr/>
          <a:lstStyle/>
          <a:p>
            <a:r>
              <a:rPr lang="en-US" sz="2400" dirty="0" smtClean="0">
                <a:latin typeface="Gill Sans"/>
                <a:cs typeface="Gill Sans"/>
              </a:rPr>
              <a:t>Union (2)</a:t>
            </a:r>
            <a:endParaRPr lang="en-US" sz="2400" dirty="0">
              <a:latin typeface="Gill Sans"/>
              <a:cs typeface="Gill Sans"/>
            </a:endParaRPr>
          </a:p>
          <a:p>
            <a:r>
              <a:rPr lang="en-US" sz="2400" dirty="0" smtClean="0">
                <a:latin typeface="Gill Sans"/>
                <a:cs typeface="Gill Sans"/>
              </a:rPr>
              <a:t>Burge Union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Watson Library (2)</a:t>
            </a:r>
            <a:endParaRPr lang="en-US" sz="2400" dirty="0">
              <a:latin typeface="Gill Sans"/>
              <a:cs typeface="Gill Sans"/>
            </a:endParaRPr>
          </a:p>
          <a:p>
            <a:r>
              <a:rPr lang="en-US" sz="2400" dirty="0" smtClean="0">
                <a:latin typeface="Gill Sans"/>
                <a:cs typeface="Gill Sans"/>
              </a:rPr>
              <a:t>Budig (General Classrooms)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Anschutz Library (2)</a:t>
            </a:r>
            <a:endParaRPr lang="en-US" sz="2400" dirty="0">
              <a:latin typeface="Gill Sans"/>
              <a:cs typeface="Gill Sans"/>
            </a:endParaRPr>
          </a:p>
          <a:p>
            <a:r>
              <a:rPr lang="en-US" sz="2400" dirty="0" smtClean="0">
                <a:latin typeface="Gill Sans"/>
                <a:cs typeface="Gill Sans"/>
              </a:rPr>
              <a:t>Music </a:t>
            </a:r>
            <a:r>
              <a:rPr lang="en-US" sz="2400" dirty="0">
                <a:latin typeface="Gill Sans"/>
                <a:cs typeface="Gill Sans"/>
              </a:rPr>
              <a:t>Library </a:t>
            </a:r>
            <a:endParaRPr lang="en-US" sz="2400" dirty="0" smtClean="0">
              <a:latin typeface="Gill Sans"/>
              <a:cs typeface="Gill Sans"/>
            </a:endParaRPr>
          </a:p>
          <a:p>
            <a:r>
              <a:rPr lang="en-US" sz="2400" dirty="0" smtClean="0">
                <a:latin typeface="Gill Sans"/>
                <a:cs typeface="Gill Sans"/>
              </a:rPr>
              <a:t>Mrs</a:t>
            </a:r>
            <a:r>
              <a:rPr lang="en-US" sz="2400" dirty="0">
                <a:latin typeface="Gill Sans"/>
                <a:cs typeface="Gill Sans"/>
              </a:rPr>
              <a:t>. E’s </a:t>
            </a:r>
            <a:r>
              <a:rPr lang="en-US" sz="2400" dirty="0" smtClean="0">
                <a:latin typeface="Gill Sans"/>
                <a:cs typeface="Gill Sans"/>
              </a:rPr>
              <a:t>Dining Room</a:t>
            </a:r>
            <a:endParaRPr lang="en-US" sz="2400" dirty="0">
              <a:latin typeface="Gill Sans"/>
              <a:cs typeface="Gill Sans"/>
            </a:endParaRPr>
          </a:p>
          <a:p>
            <a:r>
              <a:rPr lang="en-US" sz="2400" dirty="0" err="1" smtClean="0">
                <a:latin typeface="Gill Sans"/>
                <a:cs typeface="Gill Sans"/>
              </a:rPr>
              <a:t>Spahr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>
                <a:latin typeface="Gill Sans"/>
                <a:cs typeface="Gill Sans"/>
              </a:rPr>
              <a:t>Library </a:t>
            </a:r>
            <a:r>
              <a:rPr lang="en-US" sz="2400" dirty="0" smtClean="0">
                <a:latin typeface="Gill Sans"/>
                <a:cs typeface="Gill Sans"/>
              </a:rPr>
              <a:t>(Engineering)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Underground (Dining area)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Art </a:t>
            </a:r>
            <a:r>
              <a:rPr lang="en-US" sz="2400" dirty="0">
                <a:latin typeface="Gill Sans"/>
                <a:cs typeface="Gill Sans"/>
              </a:rPr>
              <a:t>&amp; Architecture Library </a:t>
            </a:r>
            <a:endParaRPr lang="en-US" sz="2400" dirty="0" smtClean="0">
              <a:latin typeface="Gill Sans"/>
              <a:cs typeface="Gill Sans"/>
            </a:endParaRPr>
          </a:p>
          <a:p>
            <a:r>
              <a:rPr lang="en-US" sz="2400" dirty="0" smtClean="0">
                <a:latin typeface="Gill Sans"/>
                <a:cs typeface="Gill Sans"/>
              </a:rPr>
              <a:t>Watkins Student Health Center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Regents </a:t>
            </a:r>
            <a:r>
              <a:rPr lang="en-US" sz="2400" dirty="0">
                <a:latin typeface="Gill Sans"/>
                <a:cs typeface="Gill Sans"/>
              </a:rPr>
              <a:t>Center Library, Edwards </a:t>
            </a:r>
            <a:r>
              <a:rPr lang="en-US" sz="2400" dirty="0" smtClean="0">
                <a:latin typeface="Gill Sans"/>
                <a:cs typeface="Gill Sans"/>
              </a:rPr>
              <a:t>Campus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43" y="138223"/>
            <a:ext cx="7772400" cy="1143000"/>
          </a:xfrm>
        </p:spPr>
        <p:txBody>
          <a:bodyPr/>
          <a:lstStyle/>
          <a:p>
            <a:pPr algn="r"/>
            <a:r>
              <a:rPr lang="en-US" dirty="0" smtClean="0"/>
              <a:t>Communications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4038600" cy="266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1" y="438469"/>
            <a:ext cx="2410878" cy="354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92449" y="1219199"/>
            <a:ext cx="1960551" cy="4267201"/>
            <a:chOff x="2666999" y="1600199"/>
            <a:chExt cx="1960551" cy="42672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2915217"/>
              <a:ext cx="1960551" cy="295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124" y="1600199"/>
              <a:ext cx="1438300" cy="1315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3" y="4114800"/>
            <a:ext cx="2192607" cy="190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22" y="1132406"/>
            <a:ext cx="2850356" cy="21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731520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sz="2000" b="1" dirty="0" smtClean="0">
                <a:latin typeface="Gill Sans"/>
                <a:ea typeface="ＭＳ Ｐゴシック" charset="0"/>
                <a:cs typeface="Gill Sans"/>
              </a:rPr>
              <a:t>Cooper:</a:t>
            </a:r>
            <a:br>
              <a:rPr lang="en-US" sz="2000" b="1" dirty="0" smtClean="0">
                <a:latin typeface="Gill Sans"/>
                <a:ea typeface="ＭＳ Ｐゴシック" charset="0"/>
                <a:cs typeface="Gill Sans"/>
              </a:rPr>
            </a:br>
            <a:r>
              <a:rPr lang="en-US" sz="2000" b="1" dirty="0" smtClean="0">
                <a:latin typeface="Gill Sans"/>
                <a:ea typeface="ＭＳ Ｐゴシック" charset="0"/>
                <a:cs typeface="Gill Sans"/>
              </a:rPr>
              <a:t>I </a:t>
            </a:r>
            <a:r>
              <a:rPr lang="en-US" sz="2000" b="1" dirty="0">
                <a:latin typeface="Gill Sans"/>
                <a:ea typeface="ＭＳ Ｐゴシック" charset="0"/>
                <a:cs typeface="Gill Sans"/>
              </a:rPr>
              <a:t>would say for the charging stations that it would be great to include </a:t>
            </a:r>
            <a:r>
              <a:rPr lang="en-US" sz="2000" b="1" dirty="0" err="1">
                <a:latin typeface="Gill Sans"/>
                <a:ea typeface="ＭＳ Ｐゴシック" charset="0"/>
                <a:cs typeface="Gill Sans"/>
              </a:rPr>
              <a:t>iphone</a:t>
            </a:r>
            <a:r>
              <a:rPr lang="en-US" sz="2000" b="1" dirty="0">
                <a:latin typeface="Gill Sans"/>
                <a:ea typeface="ＭＳ Ｐゴシック" charset="0"/>
                <a:cs typeface="Gill Sans"/>
              </a:rPr>
              <a:t> 5 capability, if you're going to the extend of providing all of the adapters at said charging </a:t>
            </a:r>
            <a:r>
              <a:rPr lang="en-US" sz="2000" b="1" dirty="0" smtClean="0">
                <a:latin typeface="Gill Sans"/>
                <a:ea typeface="ＭＳ Ｐゴシック" charset="0"/>
                <a:cs typeface="Gill Sans"/>
              </a:rPr>
              <a:t>stations.</a:t>
            </a:r>
            <a:br>
              <a:rPr lang="en-US" sz="2000" b="1" dirty="0" smtClean="0">
                <a:latin typeface="Gill Sans"/>
                <a:ea typeface="ＭＳ Ｐゴシック" charset="0"/>
                <a:cs typeface="Gill Sans"/>
              </a:rPr>
            </a:br>
            <a:r>
              <a:rPr lang="en-US" sz="1600" dirty="0" smtClean="0">
                <a:latin typeface="Gill Sans"/>
                <a:ea typeface="ＭＳ Ｐゴシック" charset="0"/>
                <a:cs typeface="Gill Sans"/>
                <a:hlinkClick r:id="rId3" tooltip="Like this"/>
              </a:rPr>
              <a:t>Like</a:t>
            </a:r>
            <a:r>
              <a:rPr lang="en-US" sz="1600" dirty="0" smtClean="0">
                <a:latin typeface="Gill Sans"/>
                <a:ea typeface="ＭＳ Ｐゴシック" charset="0"/>
                <a:cs typeface="Gill Sans"/>
              </a:rPr>
              <a:t> </a:t>
            </a:r>
            <a:r>
              <a:rPr lang="en-US" sz="1600" dirty="0">
                <a:latin typeface="Gill Sans"/>
                <a:ea typeface="ＭＳ Ｐゴシック" charset="0"/>
                <a:cs typeface="Gill Sans"/>
              </a:rPr>
              <a:t>· · </a:t>
            </a:r>
            <a:r>
              <a:rPr lang="en-US" sz="1600" dirty="0">
                <a:latin typeface="Gill Sans"/>
                <a:ea typeface="ＭＳ Ｐゴシック" charset="0"/>
                <a:cs typeface="Gill Sans"/>
                <a:hlinkClick r:id="rId4"/>
              </a:rPr>
              <a:t>January 28 at </a:t>
            </a:r>
            <a:r>
              <a:rPr lang="en-US" sz="1600" dirty="0" smtClean="0">
                <a:latin typeface="Gill Sans"/>
                <a:ea typeface="ＭＳ Ｐゴシック" charset="0"/>
                <a:cs typeface="Gill Sans"/>
                <a:hlinkClick r:id="rId4"/>
              </a:rPr>
              <a:t>10:34pm</a:t>
            </a:r>
            <a:endParaRPr lang="en-US" sz="1600" dirty="0">
              <a:latin typeface="Gill Sans"/>
              <a:ea typeface="ＭＳ Ｐゴシック" charset="0"/>
              <a:cs typeface="Gill Sans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1800" i="1" dirty="0">
                <a:latin typeface="Gill Sans"/>
                <a:ea typeface="ＭＳ Ｐゴシック" charset="0"/>
                <a:cs typeface="Gill Sans"/>
                <a:hlinkClick r:id="rId5"/>
              </a:rPr>
              <a:t>KU Technology</a:t>
            </a:r>
            <a:r>
              <a:rPr lang="en-US" sz="1800" i="1" dirty="0">
                <a:latin typeface="Gill Sans"/>
                <a:ea typeface="ＭＳ Ｐゴシック" charset="0"/>
                <a:cs typeface="Gill Sans"/>
              </a:rPr>
              <a:t> likes this</a:t>
            </a:r>
            <a:r>
              <a:rPr lang="en-US" sz="1800" i="1" dirty="0" smtClean="0">
                <a:latin typeface="Gill Sans"/>
                <a:ea typeface="ＭＳ Ｐゴシック" charset="0"/>
                <a:cs typeface="Gill Sans"/>
              </a:rPr>
              <a:t>.</a:t>
            </a:r>
            <a:endParaRPr lang="en-US" sz="1800" i="1" dirty="0">
              <a:latin typeface="Gill Sans"/>
              <a:ea typeface="ＭＳ Ｐゴシック" charset="0"/>
              <a:cs typeface="Gill Sans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ＭＳ Ｐゴシック" charset="0"/>
                <a:cs typeface="Gill Sans"/>
                <a:hlinkClick r:id="rId5"/>
              </a:rPr>
              <a:t>KU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Gill Sans"/>
                <a:ea typeface="ＭＳ Ｐゴシック" charset="0"/>
                <a:cs typeface="Gill Sans"/>
                <a:hlinkClick r:id="rId5"/>
              </a:rPr>
              <a:t>Technology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Gill Sans"/>
                <a:ea typeface="ＭＳ Ｐゴシック" charset="0"/>
                <a:cs typeface="Gill Sans"/>
              </a:rPr>
              <a:t> Thanks for the feedback, Cooper. All current charging stations include the iPhone 5 cable, and the stations can be easily adapted to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Gill Sans"/>
                <a:ea typeface="ＭＳ Ｐゴシック" charset="0"/>
                <a:cs typeface="Gill Sans"/>
              </a:rPr>
              <a:t>accommodate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Gill Sans"/>
                <a:ea typeface="ＭＳ Ｐゴシック" charset="0"/>
                <a:cs typeface="Gill Sans"/>
              </a:rPr>
              <a:t>future cable configurations.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2400" dirty="0"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on Facebook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057400" y="4645454"/>
            <a:ext cx="6781800" cy="1374346"/>
          </a:xfrm>
          <a:prstGeom prst="wedgeRoundRectCallout">
            <a:avLst>
              <a:gd name="adj1" fmla="val -54369"/>
              <a:gd name="adj2" fmla="val -14379"/>
              <a:gd name="adj3" fmla="val 1666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“I actually used one of the phone charging stations today.  Thanks for those, KU.”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-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Anonymous post in the University Daily Kansan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+mj-lt"/>
              <a:cs typeface="Gill Sans"/>
            </a:endParaRPr>
          </a:p>
        </p:txBody>
      </p:sp>
      <p:pic>
        <p:nvPicPr>
          <p:cNvPr id="1026" name="Picture 2" descr="http://www.heddenktank.nl/img/facebook-fa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7762"/>
            <a:ext cx="1371600" cy="10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d-a.akamaihd.net/hphotos-ak-snc7/396019_418161418230705_144635802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4" y="3276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vvMnw7FzKQU/TY9YEfYtgOI/AAAAAAAAFQk/QCH-tX1_DaU/s1600/KansasBasketb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2" y="1295400"/>
            <a:ext cx="78904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News Video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  <p:pic>
        <p:nvPicPr>
          <p:cNvPr id="10" name="charging_station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68" y="1295400"/>
            <a:ext cx="656413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BA_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4" y="-44524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AC81A"/>
                </a:solidFill>
                <a:latin typeface="Georgia" pitchFamily="18" charset="0"/>
              </a:rPr>
              <a:t>Questions?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Please contact Anne Madden Johnson (amjohnson@ku.edu)</a:t>
            </a:r>
          </a:p>
          <a:p>
            <a:pPr marL="0" indent="0" algn="ctr" eaLnBrk="1" hangingPunct="1"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Or</a:t>
            </a:r>
          </a:p>
          <a:p>
            <a:pPr marL="0" indent="0" algn="ctr"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Chuck LaPointe 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(clapoint@ku.edu)</a:t>
            </a:r>
          </a:p>
          <a:p>
            <a:pPr marL="0" indent="0" algn="ctr"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Student Expectations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40834444"/>
              </p:ext>
            </p:extLst>
          </p:nvPr>
        </p:nvGraphicFramePr>
        <p:xfrm>
          <a:off x="838200" y="1676400"/>
          <a:ext cx="75438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2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 bwMode="auto">
          <a:xfrm>
            <a:off x="1981200" y="4495800"/>
            <a:ext cx="6781800" cy="1374346"/>
          </a:xfrm>
          <a:prstGeom prst="wedgeRoundRectCallout">
            <a:avLst>
              <a:gd name="adj1" fmla="val -54369"/>
              <a:gd name="adj2" fmla="val -14379"/>
              <a:gd name="adj3" fmla="val 1666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en-US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  <a:t>“</a:t>
            </a: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  <a:t>So many people live off campus and need to charge their phones. Students brought up the idea.</a:t>
            </a:r>
            <a:r>
              <a:rPr lang="ja-JP" altLang="en-US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  <a:t>” </a:t>
            </a:r>
            <a:r>
              <a:rPr lang="en-US" altLang="ja-JP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  <a:t/>
            </a:r>
            <a:br>
              <a:rPr lang="en-US" altLang="ja-JP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</a:br>
            <a:r>
              <a:rPr lang="en-US" altLang="ja-JP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  <a:t>― </a:t>
            </a: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0"/>
              </a:rPr>
              <a:t>Hannah Bolton, Student Senate President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Student Senate </a:t>
            </a:r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lection platform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+mn-lt"/>
                <a:ea typeface="ＭＳ Ｐゴシック" charset="0"/>
              </a:rPr>
              <a:t>The project was one of 12 different items on </a:t>
            </a:r>
            <a:r>
              <a:rPr lang="en-US" sz="2400" dirty="0" err="1">
                <a:latin typeface="+mn-lt"/>
                <a:ea typeface="ＭＳ Ｐゴシック" charset="0"/>
              </a:rPr>
              <a:t>KUnited</a:t>
            </a:r>
            <a:r>
              <a:rPr lang="ja-JP" altLang="en-US" sz="2400" dirty="0">
                <a:latin typeface="+mn-lt"/>
                <a:ea typeface="ＭＳ Ｐゴシック" charset="0"/>
              </a:rPr>
              <a:t>’</a:t>
            </a:r>
            <a:r>
              <a:rPr lang="en-US" sz="2400" dirty="0">
                <a:latin typeface="+mn-lt"/>
                <a:ea typeface="ＭＳ Ｐゴシック" charset="0"/>
              </a:rPr>
              <a:t>s platform this past year. </a:t>
            </a:r>
            <a:endParaRPr lang="en-US" sz="2400" dirty="0" smtClean="0">
              <a:latin typeface="+mn-lt"/>
              <a:ea typeface="ＭＳ Ｐゴシック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  <a:ea typeface="ＭＳ Ｐゴシック" charset="0"/>
              </a:rPr>
              <a:t>The </a:t>
            </a:r>
            <a:r>
              <a:rPr lang="en-US" sz="2400" dirty="0">
                <a:latin typeface="+mn-lt"/>
                <a:ea typeface="ＭＳ Ｐゴシック" charset="0"/>
              </a:rPr>
              <a:t>project was made a priority </a:t>
            </a:r>
            <a:r>
              <a:rPr lang="en-US" sz="2400" dirty="0" smtClean="0">
                <a:latin typeface="+mn-lt"/>
                <a:ea typeface="ＭＳ Ｐゴシック" charset="0"/>
              </a:rPr>
              <a:t>of IT’s because </a:t>
            </a:r>
            <a:r>
              <a:rPr lang="en-US" sz="2400" dirty="0">
                <a:latin typeface="+mn-lt"/>
                <a:ea typeface="ＭＳ Ｐゴシック" charset="0"/>
              </a:rPr>
              <a:t>the idea came </a:t>
            </a:r>
            <a:r>
              <a:rPr lang="en-US" sz="2400" dirty="0" smtClean="0">
                <a:latin typeface="+mn-lt"/>
                <a:ea typeface="ＭＳ Ｐゴシック" charset="0"/>
              </a:rPr>
              <a:t>directly from </a:t>
            </a:r>
            <a:r>
              <a:rPr lang="en-US" sz="2400" dirty="0">
                <a:latin typeface="+mn-lt"/>
                <a:ea typeface="ＭＳ Ｐゴシック" charset="0"/>
              </a:rPr>
              <a:t>the students.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+mn-lt"/>
                <a:ea typeface="ＭＳ Ｐゴシック" charset="0"/>
              </a:rPr>
              <a:t>Specific request from the Student Senate President and </a:t>
            </a:r>
            <a:r>
              <a:rPr lang="en-US" sz="2400" dirty="0" smtClean="0">
                <a:latin typeface="+mn-lt"/>
                <a:ea typeface="ＭＳ Ｐゴシック" charset="0"/>
              </a:rPr>
              <a:t>VP</a:t>
            </a:r>
          </a:p>
          <a:p>
            <a:endParaRPr lang="en-US" sz="2400" dirty="0" smtClean="0">
              <a:latin typeface="+mn-lt"/>
              <a:ea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mobile charging stations?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6" t="25713" r="26743" b="34965"/>
          <a:stretch/>
        </p:blipFill>
        <p:spPr>
          <a:xfrm>
            <a:off x="152400" y="4701363"/>
            <a:ext cx="1447800" cy="11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Met with CIO 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Bob </a:t>
            </a: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Lim for approval for IT funding</a:t>
            </a:r>
            <a:endParaRPr lang="en-US" sz="2000" dirty="0">
              <a:solidFill>
                <a:srgbClr val="FF0000"/>
              </a:solidFill>
              <a:latin typeface="Gill Sans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Opened a formal Project and invited representatives 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from The Union, The Libraries, Student </a:t>
            </a:r>
            <a:r>
              <a:rPr lang="en-US" sz="2000" dirty="0">
                <a:latin typeface="Adobe Caslon Pro Bold"/>
                <a:ea typeface="ＭＳ Ｐゴシック" charset="0"/>
                <a:cs typeface="Adobe Caslon Pro Bold"/>
              </a:rPr>
              <a:t>Senate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 and IT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Goal – Install as many charging kiosks </a:t>
            </a: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in as many public student commons areas as 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funding would </a:t>
            </a: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allow</a:t>
            </a:r>
            <a:endParaRPr lang="en-US" sz="2000" dirty="0">
              <a:latin typeface="Gill Sans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IT 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worked with the Student Senate </a:t>
            </a: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to purchase and install 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15 charging stations </a:t>
            </a: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by </a:t>
            </a:r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the beginning of the Spring 2013 semester. </a:t>
            </a:r>
          </a:p>
          <a:p>
            <a:pPr>
              <a:buNone/>
            </a:pPr>
            <a:endParaRPr lang="en-US" sz="1800" dirty="0">
              <a:solidFill>
                <a:srgbClr val="00B050"/>
              </a:solidFill>
              <a:latin typeface="Gill Sans"/>
              <a:ea typeface="ＭＳ Ｐゴシック" charset="0"/>
              <a:cs typeface="Gill Sans"/>
            </a:endParaRPr>
          </a:p>
          <a:p>
            <a:endParaRPr lang="en-US" sz="1800" dirty="0">
              <a:latin typeface="Gill Sans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project started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52400" y="4343399"/>
            <a:ext cx="7315200" cy="1630395"/>
          </a:xfrm>
          <a:prstGeom prst="wedgeRoundRectCallout">
            <a:avLst>
              <a:gd name="adj1" fmla="val 53236"/>
              <a:gd name="adj2" fmla="val -20882"/>
              <a:gd name="adj3" fmla="val 1666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ea typeface="ＭＳ Ｐゴシック" charset="0"/>
                <a:cs typeface="Gill Sans"/>
              </a:rPr>
              <a:t>“Each year KU IT works with Student Senate to make sure technology is helping students meet their goals. We thought it sounded like a really good plan.</a:t>
            </a:r>
            <a:r>
              <a:rPr lang="ja-JP" altLang="en-US" sz="2000" i="1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  <a:cs typeface="Gill Sans"/>
              </a:rPr>
              <a:t>”</a:t>
            </a:r>
            <a:endParaRPr lang="en-US" altLang="ja-JP" sz="2000" i="1" dirty="0" smtClean="0">
              <a:solidFill>
                <a:schemeClr val="accent3">
                  <a:lumMod val="75000"/>
                </a:schemeClr>
              </a:solidFill>
              <a:ea typeface="ＭＳ Ｐゴシック" charset="0"/>
              <a:cs typeface="Gill Sans"/>
            </a:endParaRPr>
          </a:p>
          <a:p>
            <a:r>
              <a:rPr lang="en-US" altLang="ja-JP" sz="2000" b="1" i="1" dirty="0">
                <a:solidFill>
                  <a:schemeClr val="accent3">
                    <a:lumMod val="75000"/>
                  </a:schemeClr>
                </a:solidFill>
                <a:ea typeface="ＭＳ Ｐゴシック" charset="0"/>
                <a:cs typeface="Gill Sans"/>
              </a:rPr>
              <a:t>―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a typeface="ＭＳ Ｐゴシック" charset="0"/>
                <a:cs typeface="Gill Sans"/>
              </a:rPr>
              <a:t>Ann Ermey, KU IT director of service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  <a:cs typeface="Gill Sans"/>
              </a:rPr>
              <a:t>management and delivery</a:t>
            </a:r>
            <a:endParaRPr lang="en-US" sz="2200" i="1" dirty="0">
              <a:solidFill>
                <a:schemeClr val="accent3">
                  <a:lumMod val="75000"/>
                </a:schemeClr>
              </a:solidFill>
              <a:latin typeface="+mj-lt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5" t="17994" r="13604" b="17645"/>
          <a:stretch/>
        </p:blipFill>
        <p:spPr>
          <a:xfrm>
            <a:off x="7924800" y="4495800"/>
            <a:ext cx="1097481" cy="14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+mn-lt"/>
                <a:ea typeface="ＭＳ Ｐゴシック" charset="0"/>
                <a:cs typeface="Gill Sans"/>
              </a:rPr>
              <a:t>We contacted </a:t>
            </a: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three </a:t>
            </a:r>
            <a:r>
              <a:rPr lang="en-US" sz="2400" dirty="0">
                <a:latin typeface="+mn-lt"/>
                <a:ea typeface="ＭＳ Ｐゴシック" charset="0"/>
                <a:cs typeface="Gill Sans"/>
              </a:rPr>
              <a:t>of the most popular vendors and received spec sheets from </a:t>
            </a: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each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latin typeface="+mn-lt"/>
                <a:ea typeface="ＭＳ Ｐゴシック" charset="0"/>
                <a:cs typeface="Gill Sans"/>
              </a:rPr>
              <a:t>GoCharge</a:t>
            </a:r>
            <a:endParaRPr lang="en-US" sz="2400" dirty="0" smtClean="0">
              <a:latin typeface="+mn-lt"/>
              <a:ea typeface="ＭＳ Ｐゴシック" charset="0"/>
              <a:cs typeface="Gill Sans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NV3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latin typeface="+mn-lt"/>
                <a:ea typeface="ＭＳ Ｐゴシック" charset="0"/>
                <a:cs typeface="Gill Sans"/>
              </a:rPr>
              <a:t>Kwik</a:t>
            </a: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 Boost</a:t>
            </a:r>
            <a:endParaRPr lang="en-US" sz="2400" dirty="0">
              <a:latin typeface="+mn-lt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+mn-lt"/>
                <a:ea typeface="ＭＳ Ｐゴシック" charset="0"/>
                <a:cs typeface="Gill Sans"/>
              </a:rPr>
              <a:t>Options </a:t>
            </a: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considered: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Size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Cost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Installation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+mn-lt"/>
                <a:ea typeface="ＭＳ Ｐゴシック" charset="0"/>
                <a:cs typeface="Gill Sans"/>
              </a:rPr>
              <a:t>Maintenance and delivery</a:t>
            </a:r>
            <a:endParaRPr lang="en-US" sz="2400" dirty="0">
              <a:latin typeface="+mn-lt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+mn-lt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  <a:buNone/>
            </a:pPr>
            <a:endParaRPr lang="en-US" sz="2400" dirty="0">
              <a:latin typeface="+mn-lt"/>
              <a:ea typeface="ＭＳ Ｐゴシック" charset="0"/>
              <a:cs typeface="Gill Sans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+mn-lt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Vetting vendors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cThemiswr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917575"/>
            <a:ext cx="2252662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TC-2646 model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2384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 descr="C:\Users\clapoint\AppData\Local\Microsoft\Windows\Temporary Internet Files\Content.Word\national kiosk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17575"/>
            <a:ext cx="2136775" cy="3468688"/>
          </a:xfrm>
        </p:spPr>
      </p:pic>
      <p:sp>
        <p:nvSpPr>
          <p:cNvPr id="9" name="TextBox 8"/>
          <p:cNvSpPr txBox="1"/>
          <p:nvPr/>
        </p:nvSpPr>
        <p:spPr>
          <a:xfrm>
            <a:off x="1066800" y="47244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  <a:cs typeface="Gill Sans"/>
              </a:rPr>
              <a:t>Note</a:t>
            </a:r>
            <a:r>
              <a:rPr lang="en-US" dirty="0">
                <a:latin typeface="+mn-lt"/>
                <a:cs typeface="Gill Sans"/>
              </a:rPr>
              <a:t>: It was determined that a lockable unit may open KU up to possible liability claims and the lockable units were not considered.</a:t>
            </a:r>
            <a:r>
              <a:rPr lang="en-US" dirty="0">
                <a:latin typeface="Gill Sans"/>
                <a:cs typeface="Gill Sans"/>
              </a:rPr>
              <a:t/>
            </a:r>
            <a:br>
              <a:rPr lang="en-US" dirty="0">
                <a:latin typeface="Gill Sans"/>
                <a:cs typeface="Gill Sans"/>
              </a:rPr>
            </a:br>
            <a:endParaRPr lang="en-US" dirty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r>
              <a:rPr lang="en-US" dirty="0" smtClean="0"/>
              <a:t>This was the first picture that we saw of the smaller wall mount design (in use at Penn State).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is sometimes better</a:t>
            </a:r>
            <a:endParaRPr lang="en-US" dirty="0"/>
          </a:p>
        </p:txBody>
      </p:sp>
      <p:pic>
        <p:nvPicPr>
          <p:cNvPr id="5" name="Picture 2" descr="C:\Users\clapoint\Documents\Charging Kiosks\Charging Kiosk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316287" cy="24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191000" y="4343400"/>
            <a:ext cx="1219200" cy="151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8" name="Picture 2" descr="C:\Users\clapoint\Documents\Charging Kiosks\Charging Kiosk P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35155" r="33472"/>
          <a:stretch/>
        </p:blipFill>
        <p:spPr bwMode="auto">
          <a:xfrm>
            <a:off x="4176824" y="4290235"/>
            <a:ext cx="1307806" cy="157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8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charging station wall mount </a:t>
            </a:r>
          </a:p>
          <a:p>
            <a:pPr lvl="1"/>
            <a:r>
              <a:rPr lang="en-US" sz="2400" dirty="0" smtClean="0"/>
              <a:t>9 Charger cords</a:t>
            </a:r>
          </a:p>
          <a:p>
            <a:pPr lvl="2"/>
            <a:r>
              <a:rPr lang="en-US" sz="2400" dirty="0" smtClean="0"/>
              <a:t>iPhone (4 and 5)</a:t>
            </a:r>
          </a:p>
          <a:p>
            <a:pPr lvl="2"/>
            <a:r>
              <a:rPr lang="en-US" sz="2400" dirty="0" smtClean="0"/>
              <a:t>Universal micro</a:t>
            </a:r>
          </a:p>
          <a:p>
            <a:pPr lvl="2"/>
            <a:r>
              <a:rPr lang="en-US" sz="2400" dirty="0" smtClean="0"/>
              <a:t>Mini-USB</a:t>
            </a:r>
          </a:p>
          <a:p>
            <a:pPr lvl="1"/>
            <a:r>
              <a:rPr lang="en-US" sz="2400" dirty="0" smtClean="0"/>
              <a:t>It also has a small platform for people to place their phones while charging</a:t>
            </a:r>
          </a:p>
          <a:p>
            <a:pPr lvl="1"/>
            <a:r>
              <a:rPr lang="en-US" sz="2400" dirty="0" smtClean="0"/>
              <a:t>It will accommodate a tablet sized device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devices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designs</a:t>
            </a:r>
            <a:endParaRPr lang="en-US" dirty="0"/>
          </a:p>
        </p:txBody>
      </p:sp>
      <p:pic>
        <p:nvPicPr>
          <p:cNvPr id="5" name="Picture 2" descr="C:\Users\clapoint\Documents\Charging Kiosks\m8-KU-proof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" y="1295400"/>
            <a:ext cx="461554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clapoint\Documents\Charging Kiosks\m8-KU-proof3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46138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Collaboration between IT </a:t>
            </a:r>
            <a:br>
              <a:rPr lang="en-US" dirty="0" smtClean="0"/>
            </a:br>
            <a:r>
              <a:rPr lang="en-US" dirty="0" smtClean="0"/>
              <a:t>and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ck Presentation currentTemplate PPT_v2 0">
  <a:themeElements>
    <a:clrScheme name="KUIT BA">
      <a:dk1>
        <a:sysClr val="windowText" lastClr="000000"/>
      </a:dk1>
      <a:lt1>
        <a:sysClr val="window" lastClr="FFFFFF"/>
      </a:lt1>
      <a:dk2>
        <a:srgbClr val="012E57"/>
      </a:dk2>
      <a:lt2>
        <a:srgbClr val="EEECE1"/>
      </a:lt2>
      <a:accent1>
        <a:srgbClr val="0066B0"/>
      </a:accent1>
      <a:accent2>
        <a:srgbClr val="012E57"/>
      </a:accent2>
      <a:accent3>
        <a:srgbClr val="0066B0"/>
      </a:accent3>
      <a:accent4>
        <a:srgbClr val="012E57"/>
      </a:accent4>
      <a:accent5>
        <a:srgbClr val="0066B0"/>
      </a:accent5>
      <a:accent6>
        <a:srgbClr val="012E57"/>
      </a:accent6>
      <a:hlink>
        <a:srgbClr val="0000FF"/>
      </a:hlink>
      <a:folHlink>
        <a:srgbClr val="800080"/>
      </a:folHlink>
    </a:clrScheme>
    <a:fontScheme name="KUIT BA">
      <a:majorFont>
        <a:latin typeface="Georgia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Check Presentation currentTemplate PPT_v2 0</Template>
  <TotalTime>1252</TotalTime>
  <Words>959</Words>
  <Application>Microsoft Office PowerPoint</Application>
  <PresentationFormat>On-screen Show (4:3)</PresentationFormat>
  <Paragraphs>161</Paragraphs>
  <Slides>17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Check Presentation currentTemplate PPT_v2 0</vt:lpstr>
      <vt:lpstr>PowerPoint Presentation</vt:lpstr>
      <vt:lpstr>Meeting Student Expectations</vt:lpstr>
      <vt:lpstr>Why mobile charging stations?</vt:lpstr>
      <vt:lpstr>Getting the project started</vt:lpstr>
      <vt:lpstr>Vetting vendors</vt:lpstr>
      <vt:lpstr>PowerPoint Presentation</vt:lpstr>
      <vt:lpstr>Small is sometimes better</vt:lpstr>
      <vt:lpstr>About the devices</vt:lpstr>
      <vt:lpstr>Initial designs</vt:lpstr>
      <vt:lpstr>PowerPoint Presentation</vt:lpstr>
      <vt:lpstr>Choosing locations</vt:lpstr>
      <vt:lpstr>Installation</vt:lpstr>
      <vt:lpstr>Locations</vt:lpstr>
      <vt:lpstr>Communications</vt:lpstr>
      <vt:lpstr>Feedback on Facebook</vt:lpstr>
      <vt:lpstr>Local News Video</vt:lpstr>
      <vt:lpstr>Questions?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LaPointe, Chuck</dc:creator>
  <cp:lastModifiedBy>LaPointe, Chuck</cp:lastModifiedBy>
  <cp:revision>27</cp:revision>
  <dcterms:created xsi:type="dcterms:W3CDTF">2013-05-20T17:14:08Z</dcterms:created>
  <dcterms:modified xsi:type="dcterms:W3CDTF">2013-05-24T21:01:24Z</dcterms:modified>
</cp:coreProperties>
</file>