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  <p:sldMasterId id="2147483660" r:id="rId2"/>
  </p:sldMasterIdLst>
  <p:notesMasterIdLst>
    <p:notesMasterId r:id="rId25"/>
  </p:notesMasterIdLst>
  <p:sldIdLst>
    <p:sldId id="256" r:id="rId3"/>
    <p:sldId id="257" r:id="rId4"/>
    <p:sldId id="259" r:id="rId5"/>
    <p:sldId id="274" r:id="rId6"/>
    <p:sldId id="258" r:id="rId7"/>
    <p:sldId id="277" r:id="rId8"/>
    <p:sldId id="27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5" r:id="rId19"/>
    <p:sldId id="272" r:id="rId20"/>
    <p:sldId id="273" r:id="rId21"/>
    <p:sldId id="276" r:id="rId22"/>
    <p:sldId id="271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52" y="-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CDC5D-940D-439F-BAB7-23AC59065CAA}" type="datetimeFigureOut">
              <a:rPr lang="en-US"/>
              <a:t>5/28/13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DC1B3-61E8-446A-9232-6D0A3F44115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590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DC1B3-61E8-446A-9232-6D0A3F441155}" type="slidenum">
              <a:rPr lang="en-US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37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DC1B3-61E8-446A-9232-6D0A3F441155}" type="slidenum">
              <a:rPr lang="en-US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8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DC1B3-61E8-446A-9232-6D0A3F441155}" type="slidenum">
              <a:rPr lang="en-US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5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5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58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19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69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40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82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2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79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9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5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1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6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4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8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2957" y="6425038"/>
            <a:ext cx="422763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9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11" Type="http://schemas.openxmlformats.org/officeDocument/2006/relationships/image" Target="../media/image1.jpg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02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0309F84-C905-134C-8617-8641283C4E65}" type="datetime1">
              <a:rPr lang="en-US"/>
              <a:pPr/>
              <a:t>5/28/13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9F13E91-81B2-E644-AA09-FF09E19FE6F2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093335"/>
            <a:ext cx="9144000" cy="77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80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0309F84-C905-134C-8617-8641283C4E65}" type="datetime1">
              <a:rPr lang="en-US"/>
              <a:pPr/>
              <a:t>5/28/13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9F13E91-81B2-E644-AA09-FF09E19FE6F2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093335"/>
            <a:ext cx="9144000" cy="77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80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Lucida Sans"/>
          <a:ea typeface="ＭＳ Ｐゴシック" charset="-128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sglobal.org/lis/lisv2p0/PMSv2p0InfoModelv1p0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sglobal.org/lis/lisv2p0/GMSv2p0InfoModelv1p0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sglobal.org/lis/lisv2p0/CMSv1p0InfoModelv1p0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imsglobal.org/lis/lisv2p0/MMSv2p0InfoModelv1p0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sglobal.org/lis/lisv2p0/LISv2p0SpecPrimerv1p0.html" TargetMode="External"/><Relationship Id="rId4" Type="http://schemas.openxmlformats.org/officeDocument/2006/relationships/hyperlink" Target="http://www.imsglobal.org/lis/lisv2p0/LISv2p0ProfilesPrimerv1p0.html" TargetMode="External"/><Relationship Id="rId5" Type="http://schemas.openxmlformats.org/officeDocument/2006/relationships/hyperlink" Target="http://www.imsglobal.org/lis/lisv2p0/LISv2p0BestPracticev1p0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sglobal.org/li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sglobal.org/aboutims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sglobal.org/cc/statuschart.cf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Information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Exchanging Data Between</a:t>
            </a:r>
          </a:p>
          <a:p>
            <a:r>
              <a:rPr lang="en-US" dirty="0" smtClean="0"/>
              <a:t>Enterprise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20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and services for</a:t>
            </a:r>
          </a:p>
          <a:p>
            <a:pPr lvl="1"/>
            <a:r>
              <a:rPr lang="en-US" dirty="0" smtClean="0"/>
              <a:t>Person </a:t>
            </a:r>
          </a:p>
          <a:p>
            <a:pPr lvl="1"/>
            <a:r>
              <a:rPr lang="en-US" dirty="0" smtClean="0"/>
              <a:t>Group (Term)</a:t>
            </a:r>
          </a:p>
          <a:p>
            <a:pPr lvl="1"/>
            <a:r>
              <a:rPr lang="en-US" dirty="0" smtClean="0"/>
              <a:t>Course section</a:t>
            </a:r>
          </a:p>
          <a:p>
            <a:pPr lvl="1"/>
            <a:r>
              <a:rPr lang="en-US" dirty="0" smtClean="0"/>
              <a:t>Enrollment (Membership)</a:t>
            </a:r>
          </a:p>
          <a:p>
            <a:r>
              <a:rPr lang="en-US" dirty="0" smtClean="0"/>
              <a:t>Provisioning data includes</a:t>
            </a:r>
          </a:p>
          <a:p>
            <a:pPr lvl="1"/>
            <a:r>
              <a:rPr lang="en-US" dirty="0" smtClean="0"/>
              <a:t>Full batch </a:t>
            </a:r>
            <a:r>
              <a:rPr lang="en-US" dirty="0" smtClean="0"/>
              <a:t>snapshot (bulk)</a:t>
            </a:r>
            <a:endParaRPr lang="en-US" dirty="0" smtClean="0"/>
          </a:p>
          <a:p>
            <a:pPr lvl="1"/>
            <a:r>
              <a:rPr lang="en-US" dirty="0" smtClean="0"/>
              <a:t>Incremental </a:t>
            </a:r>
            <a:r>
              <a:rPr lang="en-US" dirty="0" smtClean="0"/>
              <a:t>snapshot (since last update)</a:t>
            </a:r>
            <a:endParaRPr lang="en-US" dirty="0" smtClean="0"/>
          </a:p>
          <a:p>
            <a:pPr lvl="1"/>
            <a:r>
              <a:rPr lang="en-US" dirty="0" smtClean="0"/>
              <a:t>Event-driven via SOAP web services</a:t>
            </a:r>
          </a:p>
          <a:p>
            <a:pPr lvl="2"/>
            <a:r>
              <a:rPr lang="en-US" dirty="0" smtClean="0"/>
              <a:t>Near real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5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grade reporting</a:t>
            </a:r>
          </a:p>
          <a:p>
            <a:r>
              <a:rPr lang="en-US" dirty="0" smtClean="0"/>
              <a:t>Combined sections </a:t>
            </a:r>
          </a:p>
          <a:p>
            <a:r>
              <a:rPr lang="en-US" dirty="0" smtClean="0"/>
              <a:t>Full course 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62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Profile -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elements include</a:t>
            </a:r>
          </a:p>
          <a:p>
            <a:pPr lvl="1"/>
            <a:r>
              <a:rPr lang="en-US" dirty="0" smtClean="0"/>
              <a:t>Name, Address, ContactInfo, Demographics, UserId, InstitutionRole</a:t>
            </a:r>
          </a:p>
          <a:p>
            <a:pPr lvl="2"/>
            <a:r>
              <a:rPr lang="en-US" dirty="0" smtClean="0"/>
              <a:t>Complex data types that are broken down into multiple parts</a:t>
            </a:r>
          </a:p>
          <a:p>
            <a:r>
              <a:rPr lang="en-US" dirty="0" smtClean="0"/>
              <a:t>Services include</a:t>
            </a:r>
          </a:p>
          <a:p>
            <a:pPr lvl="1"/>
            <a:r>
              <a:rPr lang="en-US" dirty="0" smtClean="0"/>
              <a:t>Create, Update, Delete </a:t>
            </a:r>
          </a:p>
          <a:p>
            <a:r>
              <a:rPr lang="en-US" dirty="0">
                <a:hlinkClick r:id="rId2"/>
              </a:rPr>
              <a:t>http://www.imsglobal.org/lis/lisv2p0/PMSv2p0InfoModelv1p0.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27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Core Profile - Group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570039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Data elements include</a:t>
            </a:r>
          </a:p>
          <a:p>
            <a:pPr lvl="1"/>
            <a:r>
              <a:rPr lang="en-US" dirty="0" smtClean="0"/>
              <a:t>Group, GroupType, Relationship, Org, TimeFrame</a:t>
            </a:r>
          </a:p>
          <a:p>
            <a:pPr lvl="1"/>
            <a:r>
              <a:rPr lang="en-US" dirty="0" smtClean="0"/>
              <a:t>Complex data types that are broken down into multiple parts</a:t>
            </a:r>
          </a:p>
          <a:p>
            <a:r>
              <a:rPr lang="en-US" dirty="0" smtClean="0"/>
              <a:t>Services include</a:t>
            </a:r>
          </a:p>
          <a:p>
            <a:pPr lvl="1"/>
            <a:r>
              <a:rPr lang="en-US" dirty="0" smtClean="0"/>
              <a:t>Create, Update, Delete </a:t>
            </a:r>
          </a:p>
          <a:p>
            <a:r>
              <a:rPr lang="en-US" dirty="0">
                <a:hlinkClick r:id="rId2"/>
              </a:rPr>
              <a:t>http://www.imsglobal.org/lis/lisv2p0/GMSv2p0InfoModelv1p0.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25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Profile -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elements include</a:t>
            </a:r>
          </a:p>
          <a:p>
            <a:pPr lvl="1"/>
            <a:r>
              <a:rPr lang="en-US" dirty="0" smtClean="0"/>
              <a:t>title, catalog description, location, timeframe, org, notes, default credits, academic session</a:t>
            </a:r>
          </a:p>
          <a:p>
            <a:r>
              <a:rPr lang="en-US" dirty="0" smtClean="0"/>
              <a:t>Services include</a:t>
            </a:r>
          </a:p>
          <a:p>
            <a:pPr lvl="1"/>
            <a:r>
              <a:rPr lang="en-US" dirty="0" smtClean="0"/>
              <a:t>Create, Update, </a:t>
            </a:r>
            <a:r>
              <a:rPr lang="en-US" dirty="0" smtClean="0"/>
              <a:t>Delete 	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://www.imsglobal.org/lis/lisv2p0/CMSv1p0InfoModelv1p0.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907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Core Profile - Membership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Data elements include</a:t>
            </a:r>
          </a:p>
          <a:p>
            <a:pPr lvl="1"/>
            <a:r>
              <a:rPr lang="en-US" dirty="0" smtClean="0"/>
              <a:t>Member, role, timeframe, membership</a:t>
            </a:r>
          </a:p>
          <a:p>
            <a:r>
              <a:rPr lang="en-US" dirty="0" smtClean="0"/>
              <a:t>Services include</a:t>
            </a:r>
          </a:p>
          <a:p>
            <a:pPr lvl="1"/>
            <a:r>
              <a:rPr lang="en-US" dirty="0" smtClean="0"/>
              <a:t>Create, Update, Delete </a:t>
            </a:r>
          </a:p>
          <a:p>
            <a:r>
              <a:rPr lang="en-US" dirty="0">
                <a:hlinkClick r:id="rId2"/>
              </a:rPr>
              <a:t>http://www.imsglobal.org/lis/lisv2p0/MMSv2p0InfoModelv1p0.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030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KU Use LIS </a:t>
            </a:r>
            <a:r>
              <a:rPr lang="en-US" dirty="0" smtClean="0"/>
              <a:t>2.0?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Provide data from our Student Information System to our Learning Management System</a:t>
            </a:r>
          </a:p>
          <a:p>
            <a:pPr lvl="1"/>
            <a:r>
              <a:rPr lang="en-US" dirty="0"/>
              <a:t>Campus Solutions             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Blackboard</a:t>
            </a:r>
            <a:endParaRPr lang="en-US" dirty="0"/>
          </a:p>
          <a:p>
            <a:pPr lvl="1"/>
            <a:r>
              <a:rPr lang="en-US" dirty="0"/>
              <a:t>Core profile data only</a:t>
            </a:r>
          </a:p>
          <a:p>
            <a:pPr lvl="2"/>
            <a:r>
              <a:rPr lang="en-US" dirty="0"/>
              <a:t>Groups (Terms), Courses, Enrollments</a:t>
            </a:r>
          </a:p>
          <a:p>
            <a:pPr lvl="2"/>
            <a:r>
              <a:rPr lang="en-US" dirty="0" smtClean="0"/>
              <a:t>Initial load of data</a:t>
            </a:r>
          </a:p>
          <a:p>
            <a:pPr lvl="3"/>
            <a:r>
              <a:rPr lang="en-US" dirty="0" smtClean="0"/>
              <a:t>Bulk snapshot</a:t>
            </a:r>
          </a:p>
          <a:p>
            <a:pPr lvl="2"/>
            <a:r>
              <a:rPr lang="en-US" dirty="0" smtClean="0"/>
              <a:t>Changes </a:t>
            </a:r>
            <a:r>
              <a:rPr lang="en-US" dirty="0"/>
              <a:t>updated once per </a:t>
            </a:r>
            <a:r>
              <a:rPr lang="en-US" dirty="0" smtClean="0"/>
              <a:t>day</a:t>
            </a:r>
          </a:p>
          <a:p>
            <a:pPr lvl="3"/>
            <a:r>
              <a:rPr lang="en-US" dirty="0" smtClean="0"/>
              <a:t>Incremental snapshot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448855" y="2904846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46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31762"/>
            <a:ext cx="8229600" cy="1143000"/>
          </a:xfrm>
        </p:spPr>
        <p:txBody>
          <a:bodyPr/>
          <a:lstStyle/>
          <a:p>
            <a:r>
              <a:rPr lang="en-US" dirty="0" smtClean="0"/>
              <a:t>Flow of Data – Bulk Processing</a:t>
            </a:r>
            <a:endParaRPr lang="en-US" dirty="0"/>
          </a:p>
        </p:txBody>
      </p:sp>
      <p:sp>
        <p:nvSpPr>
          <p:cNvPr id="20" name="Snip Single Corner Rectangle 19"/>
          <p:cNvSpPr/>
          <p:nvPr/>
        </p:nvSpPr>
        <p:spPr>
          <a:xfrm>
            <a:off x="5415914" y="1398269"/>
            <a:ext cx="965835" cy="1062355"/>
          </a:xfrm>
          <a:prstGeom prst="snip1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SIS</a:t>
            </a:r>
            <a:endParaRPr lang="en-US" sz="3600" dirty="0"/>
          </a:p>
        </p:txBody>
      </p:sp>
      <p:sp>
        <p:nvSpPr>
          <p:cNvPr id="21" name="Snip Single Corner Rectangle 20"/>
          <p:cNvSpPr/>
          <p:nvPr/>
        </p:nvSpPr>
        <p:spPr>
          <a:xfrm>
            <a:off x="5415914" y="4868544"/>
            <a:ext cx="965835" cy="1062355"/>
          </a:xfrm>
          <a:prstGeom prst="snip1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LMS</a:t>
            </a:r>
            <a:endParaRPr lang="en-US" sz="3200" dirty="0"/>
          </a:p>
        </p:txBody>
      </p:sp>
      <p:sp>
        <p:nvSpPr>
          <p:cNvPr id="22" name="Rounded Rectangle 21"/>
          <p:cNvSpPr/>
          <p:nvPr/>
        </p:nvSpPr>
        <p:spPr>
          <a:xfrm>
            <a:off x="5447664" y="3209925"/>
            <a:ext cx="9144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0" idx="1"/>
            <a:endCxn id="22" idx="0"/>
          </p:cNvCxnSpPr>
          <p:nvPr/>
        </p:nvCxnSpPr>
        <p:spPr>
          <a:xfrm>
            <a:off x="5898832" y="2460624"/>
            <a:ext cx="6032" cy="749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3"/>
            <a:endCxn id="22" idx="2"/>
          </p:cNvCxnSpPr>
          <p:nvPr/>
        </p:nvCxnSpPr>
        <p:spPr>
          <a:xfrm flipV="1">
            <a:off x="5898832" y="4124325"/>
            <a:ext cx="6032" cy="744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0" idx="0"/>
            <a:endCxn id="21" idx="0"/>
          </p:cNvCxnSpPr>
          <p:nvPr/>
        </p:nvCxnSpPr>
        <p:spPr>
          <a:xfrm>
            <a:off x="6381749" y="1929447"/>
            <a:ext cx="12700" cy="3470275"/>
          </a:xfrm>
          <a:prstGeom prst="bentConnector3">
            <a:avLst>
              <a:gd name="adj1" fmla="val 6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1" idx="2"/>
            <a:endCxn id="20" idx="2"/>
          </p:cNvCxnSpPr>
          <p:nvPr/>
        </p:nvCxnSpPr>
        <p:spPr>
          <a:xfrm rot="10800000">
            <a:off x="5415914" y="1929448"/>
            <a:ext cx="12700" cy="3470275"/>
          </a:xfrm>
          <a:prstGeom prst="bentConnector3">
            <a:avLst>
              <a:gd name="adj1" fmla="val 73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04864" y="2641084"/>
            <a:ext cx="1313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File 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591509" y="4253447"/>
            <a:ext cx="1313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File (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238500" y="3209925"/>
            <a:ext cx="1320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SOAP</a:t>
            </a:r>
          </a:p>
          <a:p>
            <a:r>
              <a:rPr lang="en-US" dirty="0" smtClean="0"/>
              <a:t>Message (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264400" y="3202206"/>
            <a:ext cx="1320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SOAP</a:t>
            </a:r>
          </a:p>
          <a:p>
            <a:r>
              <a:rPr lang="en-US" dirty="0" smtClean="0"/>
              <a:t>Message (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69875" y="1706403"/>
            <a:ext cx="326404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– SIS creates LIS 2 data file</a:t>
            </a:r>
          </a:p>
          <a:p>
            <a:r>
              <a:rPr lang="en-US" dirty="0"/>
              <a:t> </a:t>
            </a:r>
            <a:r>
              <a:rPr lang="en-US" dirty="0" smtClean="0"/>
              <a:t>      and places it on web server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– SIS sends LMS SOAP message</a:t>
            </a:r>
          </a:p>
          <a:p>
            <a:r>
              <a:rPr lang="en-US" dirty="0"/>
              <a:t> </a:t>
            </a:r>
            <a:r>
              <a:rPr lang="en-US" dirty="0" smtClean="0"/>
              <a:t>      announcing data file is </a:t>
            </a:r>
          </a:p>
          <a:p>
            <a:r>
              <a:rPr lang="en-US" dirty="0" smtClean="0"/>
              <a:t>       available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– LMS picks up data file </a:t>
            </a:r>
          </a:p>
          <a:p>
            <a:r>
              <a:rPr lang="en-US" dirty="0"/>
              <a:t> </a:t>
            </a:r>
            <a:r>
              <a:rPr lang="en-US" dirty="0" smtClean="0"/>
              <a:t>     and processes it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– LMS sends SIS SOAP</a:t>
            </a:r>
          </a:p>
          <a:p>
            <a:r>
              <a:rPr lang="en-US" dirty="0"/>
              <a:t> </a:t>
            </a:r>
            <a:r>
              <a:rPr lang="en-US" dirty="0" smtClean="0"/>
              <a:t>      message that it is finished</a:t>
            </a:r>
          </a:p>
          <a:p>
            <a:r>
              <a:rPr lang="en-US" dirty="0" smtClean="0"/>
              <a:t>       processing data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8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data selected in the SIS for inclusion in the LIS 2.0 feed?</a:t>
            </a:r>
          </a:p>
          <a:p>
            <a:r>
              <a:rPr lang="en-US" dirty="0" smtClean="0"/>
              <a:t>What is the timing of feeds from SIS to LMS?</a:t>
            </a:r>
          </a:p>
          <a:p>
            <a:r>
              <a:rPr lang="en-US" dirty="0" smtClean="0"/>
              <a:t>Does the Learning Management System enable pre- and post-processing of LIS 2.0 data?</a:t>
            </a:r>
          </a:p>
        </p:txBody>
      </p:sp>
    </p:spTree>
    <p:extLst>
      <p:ext uri="{BB962C8B-B14F-4D97-AF65-F5344CB8AC3E}">
        <p14:creationId xmlns:p14="http://schemas.microsoft.com/office/powerpoint/2010/main" val="1894983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1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/>
              <a:t>What is the effect of LIS 2.0 data values and operations in the LMS?</a:t>
            </a:r>
          </a:p>
          <a:p>
            <a:r>
              <a:rPr lang="en-US" sz="2800" dirty="0" smtClean="0"/>
              <a:t>What data should instructors be allowed to change in the LMS?</a:t>
            </a:r>
          </a:p>
          <a:p>
            <a:r>
              <a:rPr lang="en-US" sz="2800" dirty="0" smtClean="0"/>
              <a:t>If the LMS supports merging courses what is the effect on processing the LIS 2.0 feed from the SIS</a:t>
            </a:r>
            <a:r>
              <a:rPr lang="en-US" sz="2800" dirty="0"/>
              <a:t>? </a:t>
            </a:r>
            <a:endParaRPr lang="en-US" sz="2800" dirty="0" smtClean="0"/>
          </a:p>
          <a:p>
            <a:r>
              <a:rPr lang="en-US" sz="2800" dirty="0" smtClean="0"/>
              <a:t>How </a:t>
            </a:r>
            <a:r>
              <a:rPr lang="en-US" sz="2800" dirty="0"/>
              <a:t>to detect and correct errors?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6160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Bruce </a:t>
            </a:r>
            <a:r>
              <a:rPr lang="en-US" dirty="0" smtClean="0"/>
              <a:t>Phillips (</a:t>
            </a:r>
            <a:r>
              <a:rPr lang="en-US" dirty="0" err="1" smtClean="0"/>
              <a:t>bphillips@ku.edu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University of Kansas Information Technology</a:t>
            </a:r>
          </a:p>
          <a:p>
            <a:r>
              <a:rPr lang="en-US" dirty="0" smtClean="0"/>
              <a:t>Responsible for integrating our Student Information System (Campus Solutions) with our Learning Management System (Blackboard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60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LIS 2.0 data and service is generated by the Student Information System for each type of action performed by students and staff?</a:t>
            </a:r>
          </a:p>
          <a:p>
            <a:r>
              <a:rPr lang="en-US" dirty="0" smtClean="0"/>
              <a:t>What </a:t>
            </a:r>
            <a:r>
              <a:rPr lang="en-US" dirty="0"/>
              <a:t>are the known bugs related to LIS 2.0 data exchange for both the SIS and </a:t>
            </a:r>
            <a:r>
              <a:rPr lang="en-US" dirty="0" smtClean="0"/>
              <a:t>LMS vendor </a:t>
            </a:r>
            <a:r>
              <a:rPr lang="en-US" dirty="0" smtClean="0"/>
              <a:t>software?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99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7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"/>
              </a:rPr>
              <a:t>Disadvantages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Learning Information Systems</a:t>
            </a:r>
            <a:br>
              <a:rPr lang="en-US" dirty="0">
                <a:cs typeface="Calibri"/>
              </a:rPr>
            </a:br>
            <a:endParaRPr lang="en-US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Vendor systems must agree on how the standards are implemented</a:t>
            </a:r>
          </a:p>
          <a:p>
            <a:r>
              <a:rPr lang="en-US" dirty="0">
                <a:cs typeface="Calibri"/>
              </a:rPr>
              <a:t>Many hidden aspects of vendor implementation</a:t>
            </a:r>
          </a:p>
          <a:p>
            <a:r>
              <a:rPr lang="en-US" dirty="0">
                <a:cs typeface="Calibri"/>
              </a:rPr>
              <a:t>Limited support beyond core profile</a:t>
            </a:r>
          </a:p>
          <a:p>
            <a:r>
              <a:rPr lang="en-US" dirty="0">
                <a:cs typeface="Calibri"/>
              </a:rPr>
              <a:t>Error </a:t>
            </a:r>
            <a:r>
              <a:rPr lang="en-US" dirty="0" smtClean="0">
                <a:cs typeface="Calibri"/>
              </a:rPr>
              <a:t>checking/reporting </a:t>
            </a:r>
            <a:r>
              <a:rPr lang="en-US" dirty="0">
                <a:cs typeface="Calibri"/>
              </a:rPr>
              <a:t>is </a:t>
            </a:r>
            <a:r>
              <a:rPr lang="en-US" dirty="0" smtClean="0">
                <a:cs typeface="Calibri"/>
              </a:rPr>
              <a:t>undefined – vendor specific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89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"/>
              </a:rPr>
              <a:t>Advantages of 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Learning Information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Reduces vendor lock-in</a:t>
            </a:r>
          </a:p>
          <a:p>
            <a:r>
              <a:rPr lang="en-US" dirty="0">
                <a:cs typeface="Calibri"/>
              </a:rPr>
              <a:t>Can save time and money vs. developing a custom integration </a:t>
            </a:r>
            <a:r>
              <a:rPr lang="en-US" dirty="0" smtClean="0">
                <a:cs typeface="Calibri"/>
              </a:rPr>
              <a:t>solution</a:t>
            </a:r>
          </a:p>
          <a:p>
            <a:r>
              <a:rPr lang="en-US" dirty="0" smtClean="0">
                <a:cs typeface="Calibri"/>
              </a:rPr>
              <a:t>Can </a:t>
            </a:r>
            <a:r>
              <a:rPr lang="en-US" dirty="0">
                <a:cs typeface="Calibri"/>
              </a:rPr>
              <a:t>support multiple systems</a:t>
            </a:r>
          </a:p>
          <a:p>
            <a:r>
              <a:rPr lang="en-US" dirty="0">
                <a:cs typeface="Calibri"/>
              </a:rPr>
              <a:t>XML processing is widely </a:t>
            </a:r>
            <a:r>
              <a:rPr lang="en-US" dirty="0" smtClean="0">
                <a:cs typeface="Calibri"/>
              </a:rPr>
              <a:t>supported</a:t>
            </a:r>
            <a:r>
              <a:rPr lang="en-US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8324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http://www.imsglobal.org/lis/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http://www.imsglobal.org/lis/lisv2p0/LISv2p0SpecPrimerv1p0.html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4"/>
              </a:rPr>
              <a:t>http://www.imsglobal.org/lis/lisv2p0/LISv2p0ProfilesPrimerv1p0.html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5"/>
              </a:rPr>
              <a:t>http://www.imsglobal.org/lis/lisv2p0/LISv2p0BestPracticev1p0.</a:t>
            </a:r>
            <a:r>
              <a:rPr lang="en-US" dirty="0" smtClean="0">
                <a:hlinkClick r:id="rId5"/>
              </a:rPr>
              <a:t>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5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 a Student Information System (SIS) with a Learning Management System (LMS)</a:t>
            </a:r>
          </a:p>
          <a:p>
            <a:pPr lvl="1"/>
            <a:r>
              <a:rPr lang="en-US" dirty="0" smtClean="0"/>
              <a:t>SIS is system of record for classes, enrollments, grades</a:t>
            </a:r>
          </a:p>
          <a:p>
            <a:pPr lvl="1"/>
            <a:r>
              <a:rPr lang="en-US" dirty="0" smtClean="0"/>
              <a:t>LMS is system students and faculty use to assist learning and instruction</a:t>
            </a:r>
          </a:p>
          <a:p>
            <a:pPr lvl="1"/>
            <a:r>
              <a:rPr lang="en-US" dirty="0" smtClean="0"/>
              <a:t>LMS needs data on people, classes, and enrollments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4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Information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Vendor-neutral standards</a:t>
            </a:r>
          </a:p>
          <a:p>
            <a:pPr lvl="1"/>
            <a:r>
              <a:rPr lang="en-US" dirty="0" smtClean="0"/>
              <a:t>Sponsored by the </a:t>
            </a:r>
            <a:r>
              <a:rPr lang="en-US" dirty="0" smtClean="0">
                <a:hlinkClick r:id="rId2"/>
              </a:rPr>
              <a:t>IMS Global Learning Consortium</a:t>
            </a:r>
            <a:endParaRPr lang="en-US" dirty="0" smtClean="0"/>
          </a:p>
          <a:p>
            <a:r>
              <a:rPr lang="en-US" dirty="0" smtClean="0"/>
              <a:t>Specifies data formats and services related to the data</a:t>
            </a:r>
          </a:p>
          <a:p>
            <a:pPr lvl="1"/>
            <a:r>
              <a:rPr lang="en-US" dirty="0" smtClean="0"/>
              <a:t>Person</a:t>
            </a:r>
          </a:p>
          <a:p>
            <a:pPr lvl="1"/>
            <a:r>
              <a:rPr lang="en-US" dirty="0" smtClean="0"/>
              <a:t>Course</a:t>
            </a:r>
          </a:p>
          <a:p>
            <a:pPr lvl="1"/>
            <a:r>
              <a:rPr lang="en-US" dirty="0" smtClean="0"/>
              <a:t>Member (enrollment)</a:t>
            </a:r>
            <a:endParaRPr lang="en-US" dirty="0" smtClean="0"/>
          </a:p>
          <a:p>
            <a:pPr lvl="1"/>
            <a:r>
              <a:rPr lang="en-US" dirty="0" smtClean="0"/>
              <a:t>Group (term)</a:t>
            </a:r>
            <a:endParaRPr lang="en-US" dirty="0" smtClean="0"/>
          </a:p>
          <a:p>
            <a:pPr lvl="1"/>
            <a:r>
              <a:rPr lang="en-US" dirty="0" smtClean="0"/>
              <a:t>Outcomes (grades)</a:t>
            </a:r>
            <a:endParaRPr lang="en-US" dirty="0" smtClean="0"/>
          </a:p>
          <a:p>
            <a:pPr lvl="1"/>
            <a:r>
              <a:rPr lang="en-US" dirty="0" smtClean="0"/>
              <a:t>Bulk (initial load)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Information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Specifies data exchange methods</a:t>
            </a:r>
          </a:p>
          <a:p>
            <a:pPr lvl="1"/>
            <a:r>
              <a:rPr lang="en-US" dirty="0"/>
              <a:t>SOAP – Simple Object Access Protocol</a:t>
            </a:r>
          </a:p>
          <a:p>
            <a:pPr lvl="1"/>
            <a:r>
              <a:rPr lang="en-US" dirty="0"/>
              <a:t>LDAP – Lightweight Directory Access Protocol (future)</a:t>
            </a:r>
          </a:p>
          <a:p>
            <a:r>
              <a:rPr lang="en-US" dirty="0"/>
              <a:t>Version 2.0 released June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2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fields used for each type</a:t>
            </a:r>
          </a:p>
          <a:p>
            <a:pPr lvl="1"/>
            <a:r>
              <a:rPr lang="en-US" dirty="0" smtClean="0"/>
              <a:t>required and optional</a:t>
            </a:r>
          </a:p>
          <a:p>
            <a:r>
              <a:rPr lang="en-US" dirty="0" smtClean="0"/>
              <a:t>Allowed values and data types</a:t>
            </a:r>
          </a:p>
          <a:p>
            <a:r>
              <a:rPr lang="en-US" dirty="0" smtClean="0"/>
              <a:t>XML Schema Definition (XSD) </a:t>
            </a:r>
          </a:p>
          <a:p>
            <a:r>
              <a:rPr lang="en-US" dirty="0"/>
              <a:t>Web Services Description </a:t>
            </a:r>
            <a:r>
              <a:rPr lang="en-US" dirty="0" smtClean="0"/>
              <a:t>Language (WSDL) </a:t>
            </a:r>
            <a:r>
              <a:rPr lang="en-US" dirty="0"/>
              <a:t>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4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Vendor Supported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Student Information Systems</a:t>
            </a:r>
          </a:p>
          <a:p>
            <a:pPr lvl="1"/>
            <a:r>
              <a:rPr lang="en-US" dirty="0" smtClean="0"/>
              <a:t>Oracle Campus Solutions (AKA PeopleSoft)</a:t>
            </a:r>
          </a:p>
          <a:p>
            <a:pPr lvl="1"/>
            <a:r>
              <a:rPr lang="en-US" dirty="0" smtClean="0"/>
              <a:t>Banner</a:t>
            </a:r>
          </a:p>
          <a:p>
            <a:pPr lvl="1"/>
            <a:r>
              <a:rPr lang="en-US" dirty="0" smtClean="0"/>
              <a:t>Jenzabar</a:t>
            </a:r>
          </a:p>
          <a:p>
            <a:r>
              <a:rPr lang="en-US" dirty="0" smtClean="0"/>
              <a:t>Learning Management Systems</a:t>
            </a:r>
          </a:p>
          <a:p>
            <a:pPr lvl="1"/>
            <a:r>
              <a:rPr lang="en-US" dirty="0" smtClean="0"/>
              <a:t>Blackboard</a:t>
            </a:r>
          </a:p>
          <a:p>
            <a:pPr lvl="1"/>
            <a:r>
              <a:rPr lang="en-US" dirty="0" smtClean="0"/>
              <a:t>Canvas</a:t>
            </a:r>
          </a:p>
          <a:p>
            <a:pPr lvl="1"/>
            <a:r>
              <a:rPr lang="en-US" dirty="0" smtClean="0"/>
              <a:t>Moodle</a:t>
            </a:r>
          </a:p>
          <a:p>
            <a:pPr lvl="1"/>
            <a:r>
              <a:rPr lang="en-US" dirty="0" smtClean="0"/>
              <a:t>Desire2Learn</a:t>
            </a:r>
          </a:p>
          <a:p>
            <a:pPr lvl="1"/>
            <a:r>
              <a:rPr lang="en-US" dirty="0" smtClean="0"/>
              <a:t>Sakai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2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Information Services</a:t>
            </a:r>
            <a:br>
              <a:rPr lang="en-US" dirty="0" smtClean="0"/>
            </a:br>
            <a:r>
              <a:rPr lang="en-US" dirty="0" smtClean="0"/>
              <a:t>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specific subset of data and services supported</a:t>
            </a:r>
          </a:p>
          <a:p>
            <a:r>
              <a:rPr lang="en-US" dirty="0" smtClean="0"/>
              <a:t>Vendors are free to implement the standards to support a specific core profile</a:t>
            </a:r>
          </a:p>
          <a:p>
            <a:r>
              <a:rPr lang="en-US" dirty="0" smtClean="0"/>
              <a:t>Almost no vendors support the entire LIS 2.0 standard</a:t>
            </a:r>
          </a:p>
          <a:p>
            <a:r>
              <a:rPr lang="en-US" i="1" dirty="0" smtClean="0"/>
              <a:t>Ensuring that </a:t>
            </a:r>
            <a:r>
              <a:rPr lang="en-US" i="1" dirty="0" smtClean="0"/>
              <a:t>your SIS and LMS </a:t>
            </a:r>
            <a:r>
              <a:rPr lang="en-US" i="1" dirty="0" smtClean="0"/>
              <a:t>vendors support the same profile in the same manner is key to interoperability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28874283"/>
      </p:ext>
    </p:extLst>
  </p:cSld>
  <p:clrMapOvr>
    <a:masterClrMapping/>
  </p:clrMapOvr>
</p:sld>
</file>

<file path=ppt/theme/theme1.xml><?xml version="1.0" encoding="utf-8"?>
<a:theme xmlns:a="http://schemas.openxmlformats.org/drawingml/2006/main" name="1_kuline_fu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uline_fu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844</Words>
  <Application>Microsoft Macintosh PowerPoint</Application>
  <PresentationFormat>On-screen Show (4:3)</PresentationFormat>
  <Paragraphs>153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1_kuline_full</vt:lpstr>
      <vt:lpstr>kuline_full</vt:lpstr>
      <vt:lpstr>Learning Information Services</vt:lpstr>
      <vt:lpstr>About Me</vt:lpstr>
      <vt:lpstr>References</vt:lpstr>
      <vt:lpstr>Requirement</vt:lpstr>
      <vt:lpstr>Learning Information Services</vt:lpstr>
      <vt:lpstr>Learning Information Services</vt:lpstr>
      <vt:lpstr>LIS Standards</vt:lpstr>
      <vt:lpstr>Vendor Supported</vt:lpstr>
      <vt:lpstr>Learning Information Services Profiles</vt:lpstr>
      <vt:lpstr>Core Profile</vt:lpstr>
      <vt:lpstr>Additional Profiles</vt:lpstr>
      <vt:lpstr>Core Profile - Person</vt:lpstr>
      <vt:lpstr>PowerPoint Presentation</vt:lpstr>
      <vt:lpstr>Core Profile - Course</vt:lpstr>
      <vt:lpstr>PowerPoint Presentation</vt:lpstr>
      <vt:lpstr>How Does KU Use LIS 2.0?</vt:lpstr>
      <vt:lpstr>Flow of Data – Bulk Processing</vt:lpstr>
      <vt:lpstr>Questions To Consider </vt:lpstr>
      <vt:lpstr>Questions To Consider</vt:lpstr>
      <vt:lpstr>Questions To Consider</vt:lpstr>
      <vt:lpstr>Disadvantages Learning Information Systems </vt:lpstr>
      <vt:lpstr>Advantages of  Learning Information Services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Information Services</dc:title>
  <dc:creator>Bruce Phillips</dc:creator>
  <cp:lastModifiedBy>Bruce Phillips</cp:lastModifiedBy>
  <cp:revision>27</cp:revision>
  <dcterms:created xsi:type="dcterms:W3CDTF">2013-05-07T18:05:33Z</dcterms:created>
  <dcterms:modified xsi:type="dcterms:W3CDTF">2013-05-28T13:39:16Z</dcterms:modified>
</cp:coreProperties>
</file>