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82" r:id="rId21"/>
    <p:sldId id="275" r:id="rId22"/>
    <p:sldId id="283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7376"/>
    </p:cViewPr>
  </p:sorterViewPr>
  <p:notesViewPr>
    <p:cSldViewPr snapToGrid="0" snapToObjects="1">
      <p:cViewPr>
        <p:scale>
          <a:sx n="99" d="100"/>
          <a:sy n="99" d="100"/>
        </p:scale>
        <p:origin x="-343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DE87-76C6-3943-93BE-8424BF535A12}" type="datetime1">
              <a:rPr lang="en-US" smtClean="0"/>
              <a:t>6/12/12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C6739-C2A6-C84A-A709-489C0F6B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2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5BD7B-3F3C-1140-B62F-918042887EAD}" type="datetime1">
              <a:rPr lang="en-US" smtClean="0"/>
              <a:t>6/12/12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34B51-9AE6-9C4B-93CE-866EFB899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13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6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 top</a:t>
            </a:r>
          </a:p>
          <a:p>
            <a:endParaRPr lang="en-US" dirty="0"/>
          </a:p>
          <a:p>
            <a:r>
              <a:rPr lang="en-US" dirty="0" smtClean="0"/>
              <a:t>Jerry  Bottom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 Bottom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9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3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96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87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8ADE30-EF3B-B24D-84BC-21DA13444BF8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7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1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33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Jerry / 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9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6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86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7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72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 to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4B51-9AE6-9C4B-93CE-866EFB8994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4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5CCF-0DDF-B540-892E-EB4AB3E61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17878"/>
      </p:ext>
    </p:extLst>
  </p:cSld>
  <p:clrMapOvr>
    <a:masterClrMapping/>
  </p:clrMapOvr>
  <p:transition xmlns:p14="http://schemas.microsoft.com/office/powerpoint/2010/main" advTm="1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7FDB-D3D6-F742-904E-04D080C81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5330"/>
      </p:ext>
    </p:extLst>
  </p:cSld>
  <p:clrMapOvr>
    <a:masterClrMapping/>
  </p:clrMapOvr>
  <p:transition xmlns:p14="http://schemas.microsoft.com/office/powerpoint/2010/main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2007" y="624102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1407" y="643516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5DD78EA-FC55-4F44-9076-2B589D0B18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eadksu2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" y="6226213"/>
            <a:ext cx="3262752" cy="5481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zrussf@acck.edu" TargetMode="External"/><Relationship Id="rId4" Type="http://schemas.openxmlformats.org/officeDocument/2006/relationships/hyperlink" Target="mailto:zdaveh@acck.edu" TargetMode="External"/><Relationship Id="rId5" Type="http://schemas.openxmlformats.org/officeDocument/2006/relationships/hyperlink" Target="mailto:operator@acck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smith@mail.acck.edu" TargetMode="External"/><Relationship Id="rId4" Type="http://schemas.openxmlformats.org/officeDocument/2006/relationships/hyperlink" Target="mailto:russ@mail.acck.edu" TargetMode="External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hyperlink" Target="http://www.mcpherson.edu/" TargetMode="External"/><Relationship Id="rId13" Type="http://schemas.openxmlformats.org/officeDocument/2006/relationships/hyperlink" Target="http://www.sterling.edu/" TargetMode="External"/><Relationship Id="rId14" Type="http://schemas.openxmlformats.org/officeDocument/2006/relationships/hyperlink" Target="http://www.tabor.edu/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://www.bethanylb.edu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bethelks.edu/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://www.kwu.edu/" TargetMode="External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311" y="912597"/>
            <a:ext cx="4067163" cy="2304288"/>
          </a:xfrm>
        </p:spPr>
        <p:txBody>
          <a:bodyPr>
            <a:normAutofit fontScale="90000"/>
          </a:bodyPr>
          <a:lstStyle/>
          <a:p>
            <a:r>
              <a:rPr lang="en-US" sz="4400" b="1" i="1" dirty="0">
                <a:solidFill>
                  <a:schemeClr val="bg2"/>
                </a:solidFill>
              </a:rPr>
              <a:t>Moving Toward the </a:t>
            </a:r>
            <a:r>
              <a:rPr lang="en-US" sz="4400" b="1" i="1" dirty="0" smtClean="0">
                <a:solidFill>
                  <a:schemeClr val="bg2"/>
                </a:solidFill>
              </a:rPr>
              <a:t>Cloud </a:t>
            </a:r>
            <a:r>
              <a:rPr lang="en-US" sz="3600" b="1" i="1" dirty="0" smtClean="0">
                <a:solidFill>
                  <a:schemeClr val="bg2"/>
                </a:solidFill>
              </a:rPr>
              <a:t/>
            </a:r>
            <a:br>
              <a:rPr lang="en-US" sz="3600" b="1" i="1" dirty="0" smtClean="0">
                <a:solidFill>
                  <a:schemeClr val="bg2"/>
                </a:solidFill>
              </a:rPr>
            </a:br>
            <a:r>
              <a:rPr lang="en-US" sz="3600" b="1" i="1" dirty="0" smtClean="0">
                <a:solidFill>
                  <a:schemeClr val="bg2"/>
                </a:solidFill>
              </a:rPr>
              <a:t/>
            </a:r>
            <a:br>
              <a:rPr lang="en-US" sz="3600" b="1" i="1" dirty="0" smtClean="0">
                <a:solidFill>
                  <a:schemeClr val="bg2"/>
                </a:solidFill>
              </a:rPr>
            </a:br>
            <a:endParaRPr lang="en-US" sz="31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311" y="2963388"/>
            <a:ext cx="4038600" cy="748553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chemeClr val="accent6"/>
                </a:solidFill>
              </a:rPr>
              <a:t>Migration of a 6-college Consortium Data Center to a Virtual Hosted Platform</a:t>
            </a:r>
            <a:r>
              <a:rPr lang="en-US" sz="1800" b="1" i="1" dirty="0">
                <a:solidFill>
                  <a:schemeClr val="accent6"/>
                </a:solidFill>
                <a:latin typeface="Calibri" charset="0"/>
              </a:rPr>
              <a:t/>
            </a:r>
            <a:br>
              <a:rPr lang="en-US" sz="1800" b="1" i="1" dirty="0">
                <a:solidFill>
                  <a:schemeClr val="accent6"/>
                </a:solidFill>
                <a:latin typeface="Calibri" charset="0"/>
              </a:rPr>
            </a:b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4" name="Picture 3" descr="headksu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1724"/>
            <a:ext cx="9144000" cy="1536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7365" y="4563386"/>
            <a:ext cx="4265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Jerry Smith &amp; Russ Francis</a:t>
            </a:r>
          </a:p>
          <a:p>
            <a:r>
              <a:rPr lang="en-US" dirty="0" smtClean="0"/>
              <a:t>Associated Colleges of Central Kansas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5" y="0"/>
            <a:ext cx="760412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ACCK  Technology Organi</a:t>
            </a:r>
            <a:r>
              <a:rPr lang="en-US" dirty="0" smtClean="0">
                <a:solidFill>
                  <a:srgbClr val="1F497D"/>
                </a:solidFill>
                <a:ea typeface="+mj-ea"/>
                <a:cs typeface="+mj-cs"/>
              </a:rPr>
              <a:t>zation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91344" y="609499"/>
            <a:ext cx="5619125" cy="54864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1600" dirty="0">
              <a:latin typeface="Cambri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6400" dirty="0">
                <a:solidFill>
                  <a:srgbClr val="999966"/>
                </a:solidFill>
                <a:latin typeface="Cambria" charset="0"/>
              </a:rPr>
              <a:t>Valerie McDowell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5600" dirty="0" smtClean="0">
                <a:latin typeface="Cambria" charset="0"/>
              </a:rPr>
              <a:t>   Senior </a:t>
            </a:r>
            <a:r>
              <a:rPr lang="en-US" sz="5600" dirty="0">
                <a:latin typeface="Cambria" charset="0"/>
              </a:rPr>
              <a:t>Programmer/Analyst (Academic Records</a:t>
            </a:r>
            <a:r>
              <a:rPr lang="en-US" sz="5600" dirty="0" smtClean="0">
                <a:latin typeface="Cambria" charset="0"/>
              </a:rPr>
              <a:t>)</a:t>
            </a:r>
            <a:endParaRPr lang="en-US" sz="7200" dirty="0">
              <a:latin typeface="Cambri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6400" dirty="0">
                <a:solidFill>
                  <a:srgbClr val="999966"/>
                </a:solidFill>
                <a:latin typeface="Cambria" charset="0"/>
              </a:rPr>
              <a:t>Jesse </a:t>
            </a:r>
            <a:r>
              <a:rPr lang="en-US" sz="6400" dirty="0" err="1">
                <a:solidFill>
                  <a:srgbClr val="999966"/>
                </a:solidFill>
                <a:latin typeface="Cambria" charset="0"/>
              </a:rPr>
              <a:t>DeWeese</a:t>
            </a:r>
            <a:endParaRPr lang="en-US" sz="6400" dirty="0">
              <a:solidFill>
                <a:srgbClr val="999966"/>
              </a:solidFill>
              <a:latin typeface="Cambri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5600" dirty="0" smtClean="0">
                <a:latin typeface="Cambria" charset="0"/>
              </a:rPr>
              <a:t>   Programmer</a:t>
            </a:r>
            <a:r>
              <a:rPr lang="en-US" sz="5600" dirty="0">
                <a:latin typeface="Cambria" charset="0"/>
              </a:rPr>
              <a:t>/Analyst (Academic Records/LMS</a:t>
            </a:r>
            <a:r>
              <a:rPr lang="en-US" sz="5600" dirty="0" smtClean="0">
                <a:latin typeface="Cambria" charset="0"/>
              </a:rPr>
              <a:t>)</a:t>
            </a:r>
            <a:endParaRPr lang="en-US" sz="6400" dirty="0">
              <a:latin typeface="Cambri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6400" dirty="0">
                <a:solidFill>
                  <a:srgbClr val="999966"/>
                </a:solidFill>
                <a:latin typeface="Cambria" charset="0"/>
              </a:rPr>
              <a:t>James Allen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5600" dirty="0" smtClean="0">
                <a:latin typeface="Cambria" charset="0"/>
              </a:rPr>
              <a:t>   Programmer</a:t>
            </a:r>
            <a:r>
              <a:rPr lang="en-US" sz="5600" dirty="0">
                <a:latin typeface="Cambria" charset="0"/>
              </a:rPr>
              <a:t>/Analyst (Advancement/Admissions/Alumni</a:t>
            </a:r>
            <a:r>
              <a:rPr lang="en-US" sz="5600" dirty="0" smtClean="0">
                <a:latin typeface="Cambria" charset="0"/>
              </a:rPr>
              <a:t>)</a:t>
            </a:r>
            <a:endParaRPr lang="en-US" sz="7200" dirty="0">
              <a:latin typeface="Cambri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6400" dirty="0">
                <a:solidFill>
                  <a:srgbClr val="999966"/>
                </a:solidFill>
                <a:latin typeface="Cambria" charset="0"/>
              </a:rPr>
              <a:t>Kevin Samuelson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5600" dirty="0" smtClean="0">
                <a:latin typeface="Cambria" charset="0"/>
              </a:rPr>
              <a:t>   Programmer</a:t>
            </a:r>
            <a:r>
              <a:rPr lang="en-US" sz="5600" dirty="0">
                <a:latin typeface="Cambria" charset="0"/>
              </a:rPr>
              <a:t>/Analyst/Trainer  (Advancement/Admissions/Alumni</a:t>
            </a:r>
            <a:r>
              <a:rPr lang="en-US" sz="5600" dirty="0" smtClean="0">
                <a:latin typeface="Cambria" charset="0"/>
              </a:rPr>
              <a:t>)</a:t>
            </a:r>
            <a:endParaRPr lang="en-US" sz="6400" dirty="0">
              <a:latin typeface="Cambri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6400" dirty="0">
                <a:solidFill>
                  <a:srgbClr val="999966"/>
                </a:solidFill>
                <a:latin typeface="Cambria" charset="0"/>
              </a:rPr>
              <a:t>Russ Francis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5600" dirty="0" smtClean="0">
                <a:latin typeface="Cambria" charset="0"/>
              </a:rPr>
              <a:t>   Systems </a:t>
            </a:r>
            <a:r>
              <a:rPr lang="en-US" sz="5600" dirty="0">
                <a:latin typeface="Cambria" charset="0"/>
              </a:rPr>
              <a:t>Analyst/Programmer (Financial</a:t>
            </a:r>
            <a:r>
              <a:rPr lang="en-US" sz="5600" dirty="0" smtClean="0">
                <a:latin typeface="Cambria" charset="0"/>
              </a:rPr>
              <a:t>)</a:t>
            </a:r>
            <a:endParaRPr lang="en-US" sz="5600" dirty="0">
              <a:latin typeface="Cambri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6400" dirty="0">
                <a:solidFill>
                  <a:srgbClr val="999966"/>
                </a:solidFill>
                <a:latin typeface="Cambria" charset="0"/>
              </a:rPr>
              <a:t>Rita </a:t>
            </a:r>
            <a:r>
              <a:rPr lang="en-US" sz="6400" dirty="0" err="1">
                <a:solidFill>
                  <a:srgbClr val="999966"/>
                </a:solidFill>
                <a:latin typeface="Cambria" charset="0"/>
              </a:rPr>
              <a:t>Ownbey</a:t>
            </a:r>
            <a:endParaRPr lang="en-US" sz="6400" dirty="0">
              <a:solidFill>
                <a:srgbClr val="999966"/>
              </a:solidFill>
              <a:latin typeface="Cambri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5600" dirty="0" smtClean="0">
                <a:latin typeface="Cambria" charset="0"/>
              </a:rPr>
              <a:t>   Analyst</a:t>
            </a:r>
            <a:r>
              <a:rPr lang="en-US" sz="5600" dirty="0">
                <a:latin typeface="Cambria" charset="0"/>
              </a:rPr>
              <a:t>/Trainer (Financial</a:t>
            </a:r>
            <a:r>
              <a:rPr lang="en-US" sz="5600" dirty="0" smtClean="0">
                <a:latin typeface="Cambria" charset="0"/>
              </a:rPr>
              <a:t>)</a:t>
            </a:r>
            <a:endParaRPr lang="en-US" sz="1600" dirty="0">
              <a:latin typeface="Cambria" charset="0"/>
              <a:hlinkClick r:id="rId3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6400" dirty="0">
                <a:solidFill>
                  <a:srgbClr val="999966"/>
                </a:solidFill>
                <a:latin typeface="Cambria" charset="0"/>
              </a:rPr>
              <a:t>Randi </a:t>
            </a:r>
            <a:r>
              <a:rPr lang="en-US" sz="6400" dirty="0" err="1">
                <a:solidFill>
                  <a:srgbClr val="999966"/>
                </a:solidFill>
                <a:latin typeface="Cambria" charset="0"/>
              </a:rPr>
              <a:t>Gotti</a:t>
            </a:r>
            <a:endParaRPr lang="en-US" sz="6400" dirty="0">
              <a:solidFill>
                <a:srgbClr val="999966"/>
              </a:solidFill>
              <a:latin typeface="Cambri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5600" dirty="0" smtClean="0">
                <a:latin typeface="Cambria" charset="0"/>
              </a:rPr>
              <a:t>   Analyst</a:t>
            </a:r>
            <a:r>
              <a:rPr lang="en-US" sz="5600" dirty="0">
                <a:latin typeface="Cambria" charset="0"/>
              </a:rPr>
              <a:t>/Trainer (</a:t>
            </a:r>
            <a:r>
              <a:rPr lang="en-US" sz="5600" dirty="0" err="1">
                <a:latin typeface="Cambria" charset="0"/>
              </a:rPr>
              <a:t>Cognos</a:t>
            </a:r>
            <a:r>
              <a:rPr lang="en-US" sz="5600" dirty="0">
                <a:latin typeface="Cambria" charset="0"/>
              </a:rPr>
              <a:t> Report Trainer)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200" dirty="0">
              <a:latin typeface="Cambria" charset="0"/>
              <a:hlinkClick r:id="rId3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dirty="0">
                <a:latin typeface="Cambria" charset="0"/>
              </a:rPr>
              <a:t>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600" dirty="0">
              <a:latin typeface="Cambria" charset="0"/>
              <a:hlinkClick r:id="rId4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600" dirty="0">
              <a:latin typeface="Cambria" charset="0"/>
              <a:hlinkClick r:id="rId4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dirty="0">
              <a:latin typeface="Cambria" charset="0"/>
              <a:hlinkClick r:id="rId5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6010469" y="1947768"/>
            <a:ext cx="2827297" cy="4329391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The technology center is staffed by seven analysts.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Each analyst is responsible for the support, implementation and training of users in a functional area of the colleges.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745470" y="156492"/>
            <a:ext cx="87630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Our Challenges – A Needs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796" y="1197355"/>
            <a:ext cx="5638800" cy="4525963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8000" dirty="0">
                <a:cs typeface="+mn-cs"/>
              </a:rPr>
              <a:t>Moving from Burger King to </a:t>
            </a:r>
            <a:r>
              <a:rPr lang="en-US" sz="8000" dirty="0" smtClean="0">
                <a:cs typeface="+mn-cs"/>
              </a:rPr>
              <a:t>McDonalds – Building Common Best Practices</a:t>
            </a:r>
          </a:p>
          <a:p>
            <a:pPr>
              <a:defRPr/>
            </a:pPr>
            <a:r>
              <a:rPr lang="en-US" sz="8000" dirty="0" smtClean="0">
                <a:cs typeface="+mn-cs"/>
              </a:rPr>
              <a:t>Rapidly changing software requests – How to respond more quickly</a:t>
            </a:r>
          </a:p>
          <a:p>
            <a:pPr>
              <a:defRPr/>
            </a:pPr>
            <a:r>
              <a:rPr lang="en-US" sz="8000" dirty="0" smtClean="0">
                <a:cs typeface="+mn-cs"/>
              </a:rPr>
              <a:t>Supporting JX – How do we size the data center</a:t>
            </a:r>
            <a:endParaRPr lang="en-US" sz="7200" dirty="0" smtClean="0">
              <a:cs typeface="+mn-cs"/>
            </a:endParaRPr>
          </a:p>
          <a:p>
            <a:pPr>
              <a:defRPr/>
            </a:pPr>
            <a:r>
              <a:rPr lang="en-US" sz="8000" dirty="0" smtClean="0">
                <a:cs typeface="+mn-cs"/>
              </a:rPr>
              <a:t>Very limited staff and very hard to increase staff</a:t>
            </a:r>
          </a:p>
          <a:p>
            <a:pPr>
              <a:defRPr/>
            </a:pPr>
            <a:r>
              <a:rPr lang="en-US" sz="8000" dirty="0" smtClean="0">
                <a:cs typeface="+mn-cs"/>
              </a:rPr>
              <a:t>Growing concerns for business continuity / disaster recovery</a:t>
            </a:r>
          </a:p>
          <a:p>
            <a:pPr>
              <a:defRPr/>
            </a:pPr>
            <a:r>
              <a:rPr lang="en-US" sz="8000" dirty="0" smtClean="0">
                <a:cs typeface="+mn-cs"/>
              </a:rPr>
              <a:t>Aging Servers – CX UNIX server EOL</a:t>
            </a:r>
            <a:endParaRPr lang="en-US" sz="7200" dirty="0" smtClean="0">
              <a:cs typeface="+mn-cs"/>
            </a:endParaRPr>
          </a:p>
          <a:p>
            <a:pPr>
              <a:defRPr/>
            </a:pPr>
            <a:r>
              <a:rPr lang="en-US" sz="8000" dirty="0" smtClean="0">
                <a:cs typeface="+mn-cs"/>
              </a:rPr>
              <a:t>Continual Budget Pressure</a:t>
            </a:r>
            <a:endParaRPr lang="en-US" sz="8000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8675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39" y="2380250"/>
            <a:ext cx="19812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6616" y="247803"/>
            <a:ext cx="7556313" cy="111610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Identifying Specific Data Center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07" y="1199713"/>
            <a:ext cx="7971122" cy="4980793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4000" u="sng" dirty="0" smtClean="0"/>
              <a:t>Hardware Needs</a:t>
            </a:r>
          </a:p>
          <a:p>
            <a:pPr lvl="1">
              <a:defRPr/>
            </a:pPr>
            <a:r>
              <a:rPr lang="en-US" sz="4000" u="sng" dirty="0" smtClean="0"/>
              <a:t>Replace Unix server </a:t>
            </a:r>
            <a:r>
              <a:rPr lang="en-US" sz="4000" dirty="0" smtClean="0"/>
              <a:t>– Either go to a new HP Unix platform – or convert to Linux.</a:t>
            </a:r>
          </a:p>
          <a:p>
            <a:pPr lvl="1">
              <a:defRPr/>
            </a:pPr>
            <a:r>
              <a:rPr lang="en-US" sz="4000" u="sng" dirty="0" smtClean="0"/>
              <a:t>Update the VM servers </a:t>
            </a:r>
            <a:r>
              <a:rPr lang="en-US" sz="4000" dirty="0" smtClean="0"/>
              <a:t>– require at least 2 fairly high end servers</a:t>
            </a:r>
          </a:p>
          <a:p>
            <a:pPr lvl="1">
              <a:defRPr/>
            </a:pPr>
            <a:r>
              <a:rPr lang="en-US" sz="4000" u="sng" dirty="0" smtClean="0"/>
              <a:t>Purchase and install a SAN </a:t>
            </a:r>
            <a:r>
              <a:rPr lang="en-US" sz="4000" dirty="0" smtClean="0"/>
              <a:t>to meet storage requirements</a:t>
            </a:r>
          </a:p>
          <a:p>
            <a:pPr lvl="1">
              <a:defRPr/>
            </a:pPr>
            <a:r>
              <a:rPr lang="en-US" sz="4000" dirty="0" smtClean="0"/>
              <a:t>Acquire some type of </a:t>
            </a:r>
            <a:r>
              <a:rPr lang="en-US" sz="4000" u="sng" dirty="0" smtClean="0"/>
              <a:t>consolidated back-up system</a:t>
            </a:r>
            <a:r>
              <a:rPr lang="en-US" sz="4000" dirty="0" smtClean="0"/>
              <a:t>.</a:t>
            </a:r>
          </a:p>
          <a:p>
            <a:pPr lvl="1">
              <a:defRPr/>
            </a:pPr>
            <a:endParaRPr lang="en-US" sz="2300" dirty="0"/>
          </a:p>
          <a:p>
            <a:pPr>
              <a:defRPr/>
            </a:pPr>
            <a:r>
              <a:rPr lang="en-US" sz="4200" u="sng" dirty="0" smtClean="0">
                <a:cs typeface="+mn-cs"/>
              </a:rPr>
              <a:t>Business Continuity Needs</a:t>
            </a:r>
          </a:p>
          <a:p>
            <a:pPr lvl="1">
              <a:defRPr/>
            </a:pPr>
            <a:r>
              <a:rPr lang="en-US" sz="3800" u="sng" dirty="0" smtClean="0"/>
              <a:t>Update Air Conditioning </a:t>
            </a:r>
            <a:r>
              <a:rPr lang="en-US" sz="3800" dirty="0" smtClean="0"/>
              <a:t>– needed a true computer room system</a:t>
            </a:r>
          </a:p>
          <a:p>
            <a:pPr lvl="1">
              <a:defRPr/>
            </a:pPr>
            <a:r>
              <a:rPr lang="en-US" sz="3800" u="sng" dirty="0" smtClean="0"/>
              <a:t>Update UPS  </a:t>
            </a:r>
            <a:r>
              <a:rPr lang="en-US" sz="3800" dirty="0" smtClean="0"/>
              <a:t>- only 20 minutes storage</a:t>
            </a:r>
          </a:p>
          <a:p>
            <a:pPr lvl="1">
              <a:defRPr/>
            </a:pPr>
            <a:r>
              <a:rPr lang="en-US" sz="3800" dirty="0" smtClean="0"/>
              <a:t>Acquire and </a:t>
            </a:r>
            <a:r>
              <a:rPr lang="en-US" sz="3800" u="sng" dirty="0" smtClean="0"/>
              <a:t>install a generator</a:t>
            </a:r>
          </a:p>
          <a:p>
            <a:pPr lvl="1">
              <a:defRPr/>
            </a:pPr>
            <a:r>
              <a:rPr lang="en-US" sz="3800" dirty="0" smtClean="0"/>
              <a:t>Build some type of </a:t>
            </a:r>
            <a:r>
              <a:rPr lang="en-US" sz="3800" u="sng" dirty="0" smtClean="0"/>
              <a:t>offsite “quick recovery” center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600" dirty="0" smtClean="0">
              <a:cs typeface="+mn-cs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5000" i="1" dirty="0" smtClean="0">
                <a:solidFill>
                  <a:schemeClr val="accent4"/>
                </a:solidFill>
                <a:cs typeface="+mn-cs"/>
              </a:rPr>
              <a:t>With all these needs it was time to consider an alternative solution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5000" dirty="0" smtClean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561788" y="367307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Building the Business Case for Hosting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     </a:t>
            </a:r>
            <a:r>
              <a:rPr lang="en-US" sz="2000" dirty="0">
                <a:latin typeface="Calibri" charset="0"/>
              </a:rPr>
              <a:t>(Simplified estimated costs for a three year period)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xfrm>
            <a:off x="359690" y="2566233"/>
            <a:ext cx="4040188" cy="2473325"/>
          </a:xfrm>
        </p:spPr>
        <p:txBody>
          <a:bodyPr>
            <a:noAutofit/>
          </a:bodyPr>
          <a:lstStyle/>
          <a:p>
            <a:r>
              <a:rPr lang="en-US" sz="1400" dirty="0">
                <a:latin typeface="Calibri" charset="0"/>
              </a:rPr>
              <a:t>Hosting services	$246K</a:t>
            </a:r>
          </a:p>
          <a:p>
            <a:r>
              <a:rPr lang="en-US" sz="1400" dirty="0">
                <a:latin typeface="Calibri" charset="0"/>
              </a:rPr>
              <a:t>Convert Unix to Linux 	$  15K</a:t>
            </a:r>
          </a:p>
          <a:p>
            <a:r>
              <a:rPr lang="en-US" sz="1400" dirty="0">
                <a:latin typeface="Calibri" charset="0"/>
              </a:rPr>
              <a:t>Migration Services	$  20K</a:t>
            </a:r>
          </a:p>
          <a:p>
            <a:r>
              <a:rPr lang="en-US" sz="1400" dirty="0">
                <a:latin typeface="Calibri" charset="0"/>
              </a:rPr>
              <a:t>New Licenses	</a:t>
            </a:r>
            <a:r>
              <a:rPr lang="en-US" sz="1400" dirty="0" smtClean="0">
                <a:latin typeface="Calibri" charset="0"/>
              </a:rPr>
              <a:t>$  </a:t>
            </a:r>
            <a:r>
              <a:rPr lang="en-US" sz="1400" dirty="0">
                <a:latin typeface="Calibri" charset="0"/>
              </a:rPr>
              <a:t>10K</a:t>
            </a:r>
          </a:p>
          <a:p>
            <a:r>
              <a:rPr lang="en-US" sz="1400" dirty="0">
                <a:latin typeface="Calibri" charset="0"/>
              </a:rPr>
              <a:t>Sys Admin. Services	$  50K</a:t>
            </a:r>
          </a:p>
          <a:p>
            <a:r>
              <a:rPr lang="en-US" sz="1400" dirty="0">
                <a:latin typeface="Calibri" charset="0"/>
              </a:rPr>
              <a:t>Enhanced Backup 	</a:t>
            </a:r>
            <a:r>
              <a:rPr lang="en-US" sz="1400" u="sng" dirty="0">
                <a:latin typeface="Calibri" charset="0"/>
              </a:rPr>
              <a:t>$  13K</a:t>
            </a:r>
          </a:p>
          <a:p>
            <a:pPr marL="914400" lvl="2" indent="0">
              <a:buFont typeface="Arial" charset="0"/>
              <a:buNone/>
            </a:pPr>
            <a:r>
              <a:rPr lang="en-US" sz="1400" b="1" dirty="0">
                <a:latin typeface="Calibri" charset="0"/>
              </a:rPr>
              <a:t>Total	</a:t>
            </a:r>
            <a:r>
              <a:rPr lang="en-US" sz="1400" b="1" dirty="0" smtClean="0">
                <a:latin typeface="Calibri" charset="0"/>
              </a:rPr>
              <a:t>$</a:t>
            </a:r>
            <a:r>
              <a:rPr lang="en-US" sz="1400" b="1" dirty="0">
                <a:latin typeface="Calibri" charset="0"/>
              </a:rPr>
              <a:t>354K</a:t>
            </a:r>
          </a:p>
        </p:txBody>
      </p:sp>
      <p:sp>
        <p:nvSpPr>
          <p:cNvPr id="30725" name="Content Placeholder 6"/>
          <p:cNvSpPr>
            <a:spLocks noGrp="1"/>
          </p:cNvSpPr>
          <p:nvPr>
            <p:ph sz="quarter" idx="4"/>
          </p:nvPr>
        </p:nvSpPr>
        <p:spPr>
          <a:xfrm>
            <a:off x="4399878" y="2396798"/>
            <a:ext cx="3657600" cy="3678797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>
                <a:latin typeface="Calibri" charset="0"/>
              </a:rPr>
              <a:t>2 Servers for VM	$40K</a:t>
            </a:r>
          </a:p>
          <a:p>
            <a:r>
              <a:rPr lang="en-US" sz="5600" dirty="0">
                <a:latin typeface="Calibri" charset="0"/>
              </a:rPr>
              <a:t>New Unix Server	$30K</a:t>
            </a:r>
          </a:p>
          <a:p>
            <a:r>
              <a:rPr lang="en-US" sz="5600" dirty="0">
                <a:latin typeface="Calibri" charset="0"/>
              </a:rPr>
              <a:t>SAN + initial disk	$40K</a:t>
            </a:r>
          </a:p>
          <a:p>
            <a:r>
              <a:rPr lang="en-US" sz="5600" dirty="0">
                <a:latin typeface="Calibri" charset="0"/>
              </a:rPr>
              <a:t>Backup System	</a:t>
            </a:r>
            <a:r>
              <a:rPr lang="en-US" sz="5600" dirty="0" smtClean="0">
                <a:latin typeface="Calibri" charset="0"/>
              </a:rPr>
              <a:t>$</a:t>
            </a:r>
            <a:r>
              <a:rPr lang="en-US" sz="5600" dirty="0">
                <a:latin typeface="Calibri" charset="0"/>
              </a:rPr>
              <a:t>10K</a:t>
            </a:r>
          </a:p>
          <a:p>
            <a:r>
              <a:rPr lang="en-US" sz="5600" dirty="0">
                <a:latin typeface="Calibri" charset="0"/>
              </a:rPr>
              <a:t>3-year </a:t>
            </a:r>
            <a:r>
              <a:rPr lang="en-US" sz="5600" dirty="0" err="1">
                <a:latin typeface="Calibri" charset="0"/>
              </a:rPr>
              <a:t>maint</a:t>
            </a:r>
            <a:r>
              <a:rPr lang="en-US" sz="5600" dirty="0">
                <a:latin typeface="Calibri" charset="0"/>
              </a:rPr>
              <a:t>.	</a:t>
            </a:r>
            <a:r>
              <a:rPr lang="en-US" sz="5600" dirty="0" smtClean="0">
                <a:latin typeface="Calibri" charset="0"/>
              </a:rPr>
              <a:t>$</a:t>
            </a:r>
            <a:r>
              <a:rPr lang="en-US" sz="5600" dirty="0">
                <a:latin typeface="Calibri" charset="0"/>
              </a:rPr>
              <a:t>54K</a:t>
            </a:r>
          </a:p>
          <a:p>
            <a:r>
              <a:rPr lang="en-US" sz="5600" dirty="0">
                <a:latin typeface="Calibri" charset="0"/>
              </a:rPr>
              <a:t>AC upgrade	</a:t>
            </a:r>
            <a:r>
              <a:rPr lang="en-US" sz="5600" dirty="0" smtClean="0">
                <a:latin typeface="Calibri" charset="0"/>
              </a:rPr>
              <a:t>$</a:t>
            </a:r>
            <a:r>
              <a:rPr lang="en-US" sz="5600" dirty="0">
                <a:latin typeface="Calibri" charset="0"/>
              </a:rPr>
              <a:t>20K</a:t>
            </a:r>
          </a:p>
          <a:p>
            <a:r>
              <a:rPr lang="en-US" sz="5600" dirty="0">
                <a:latin typeface="Calibri" charset="0"/>
              </a:rPr>
              <a:t>UPS upgrade	</a:t>
            </a:r>
            <a:r>
              <a:rPr lang="en-US" sz="5600" dirty="0" smtClean="0">
                <a:latin typeface="Calibri" charset="0"/>
              </a:rPr>
              <a:t>$</a:t>
            </a:r>
            <a:r>
              <a:rPr lang="en-US" sz="5600" dirty="0">
                <a:latin typeface="Calibri" charset="0"/>
              </a:rPr>
              <a:t>10K</a:t>
            </a:r>
          </a:p>
          <a:p>
            <a:r>
              <a:rPr lang="en-US" sz="5600" dirty="0">
                <a:latin typeface="Calibri" charset="0"/>
              </a:rPr>
              <a:t>Generator	</a:t>
            </a:r>
            <a:r>
              <a:rPr lang="en-US" sz="5600" dirty="0" smtClean="0">
                <a:latin typeface="Calibri" charset="0"/>
              </a:rPr>
              <a:t>$</a:t>
            </a:r>
            <a:r>
              <a:rPr lang="en-US" sz="5600" dirty="0">
                <a:latin typeface="Calibri" charset="0"/>
              </a:rPr>
              <a:t>30K</a:t>
            </a:r>
          </a:p>
          <a:p>
            <a:r>
              <a:rPr lang="en-US" sz="5600" dirty="0">
                <a:latin typeface="Calibri" charset="0"/>
              </a:rPr>
              <a:t>3-year main	</a:t>
            </a:r>
            <a:r>
              <a:rPr lang="en-US" sz="5600" dirty="0" smtClean="0">
                <a:latin typeface="Calibri" charset="0"/>
              </a:rPr>
              <a:t>$</a:t>
            </a:r>
            <a:r>
              <a:rPr lang="en-US" sz="5600" dirty="0">
                <a:latin typeface="Calibri" charset="0"/>
              </a:rPr>
              <a:t>18K</a:t>
            </a:r>
          </a:p>
          <a:p>
            <a:r>
              <a:rPr lang="en-US" sz="5600" dirty="0">
                <a:latin typeface="Calibri" charset="0"/>
              </a:rPr>
              <a:t>1 FTE Systems Admin	</a:t>
            </a:r>
            <a:r>
              <a:rPr lang="en-US" sz="5600" u="sng" dirty="0">
                <a:latin typeface="Calibri" charset="0"/>
              </a:rPr>
              <a:t>$195K</a:t>
            </a:r>
            <a:r>
              <a:rPr lang="en-US" sz="5600" dirty="0">
                <a:latin typeface="Calibri" charset="0"/>
              </a:rPr>
              <a:t>	</a:t>
            </a:r>
          </a:p>
          <a:p>
            <a:r>
              <a:rPr lang="en-US" sz="5600" b="1" dirty="0" smtClean="0">
                <a:latin typeface="Calibri" charset="0"/>
              </a:rPr>
              <a:t>Total		$447K</a:t>
            </a:r>
            <a:r>
              <a:rPr lang="en-US" sz="1400" dirty="0" smtClean="0">
                <a:latin typeface="Calibri" charset="0"/>
              </a:rPr>
              <a:t>		</a:t>
            </a:r>
            <a:endParaRPr lang="en-US" sz="1400" dirty="0">
              <a:latin typeface="Calibri" charset="0"/>
            </a:endParaRPr>
          </a:p>
        </p:txBody>
      </p:sp>
      <p:sp>
        <p:nvSpPr>
          <p:cNvPr id="30722" name="Text Placeholder 3"/>
          <p:cNvSpPr>
            <a:spLocks noGrp="1"/>
          </p:cNvSpPr>
          <p:nvPr>
            <p:ph type="body" idx="1"/>
          </p:nvPr>
        </p:nvSpPr>
        <p:spPr>
          <a:xfrm>
            <a:off x="246489" y="2070847"/>
            <a:ext cx="3657600" cy="322729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libri" charset="0"/>
              </a:rPr>
              <a:t>Hosted Infrastructure</a:t>
            </a:r>
          </a:p>
        </p:txBody>
      </p:sp>
      <p:sp>
        <p:nvSpPr>
          <p:cNvPr id="30724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u="sng">
                <a:latin typeface="Calibri" charset="0"/>
              </a:rPr>
              <a:t>In House Data Center </a:t>
            </a:r>
          </a:p>
        </p:txBody>
      </p:sp>
      <p:pic>
        <p:nvPicPr>
          <p:cNvPr id="30726" name="Picture 7" descr="money-clouds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225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7162800" y="3460812"/>
            <a:ext cx="17047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4"/>
                </a:solidFill>
              </a:rPr>
              <a:t>Three-Year estimated savings of $93K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Business Case Notes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0796" y="1368318"/>
            <a:ext cx="7556313" cy="4144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ACCK has in place a contract with Jenzabar for CX/JX maintenance and a pool of consulting hours that co-terminates with the hosting services contract.</a:t>
            </a:r>
          </a:p>
          <a:p>
            <a:pPr>
              <a:defRPr/>
            </a:pPr>
            <a:r>
              <a:rPr lang="en-US" dirty="0" smtClean="0">
                <a:solidFill>
                  <a:srgbClr val="999966"/>
                </a:solidFill>
                <a:cs typeface="+mn-cs"/>
              </a:rPr>
              <a:t>In our model, the cost of the consulting services has a $10K (about 10%) cost of growing services.  Keep in mind, one adds hosting services as they are required - there is no reason to pay for capacity until it is needed.  Thus hosting is more of a “just in time” model, whereas typical in house planning would normally include buying extra capacity.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We have added optional back-up services that includes extended backup retention and a once per month tape that is sent to our location for storage (Audit copy).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The SLA for hosting guarantees no less than 99.50 uptime – It would be very hard for us to reach that level with our in house data center.</a:t>
            </a:r>
            <a:endParaRPr lang="en-US" dirty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Planning the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65" y="1346166"/>
            <a:ext cx="7556313" cy="4144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400" dirty="0" smtClean="0"/>
              <a:t>Jenzabar conducted and sized the replacement virtual infrastructure. </a:t>
            </a:r>
          </a:p>
          <a:p>
            <a:pPr>
              <a:defRPr/>
            </a:pPr>
            <a:r>
              <a:rPr lang="en-US" sz="2400" dirty="0" smtClean="0"/>
              <a:t>The virtual infrastructure configuration included:</a:t>
            </a:r>
          </a:p>
          <a:p>
            <a:pPr lvl="1">
              <a:defRPr/>
            </a:pPr>
            <a:r>
              <a:rPr lang="en-US" sz="2000" dirty="0" smtClean="0"/>
              <a:t>1-</a:t>
            </a:r>
            <a:r>
              <a:rPr lang="en-US" sz="2000" dirty="0"/>
              <a:t>Linux Servers for Informix and CX applications, 2 virtual CPUs, 8GB RAM, 200GB disk space each</a:t>
            </a:r>
          </a:p>
          <a:p>
            <a:pPr lvl="1">
              <a:defRPr/>
            </a:pPr>
            <a:r>
              <a:rPr lang="en-US" sz="2000" dirty="0"/>
              <a:t>8-IIS Servers 1 V-CPU, 4 GB RAM, 50 GB disk space each. 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2</a:t>
            </a:r>
            <a:r>
              <a:rPr lang="en-US" sz="2000" dirty="0"/>
              <a:t>- SQL Servers (1 V-CPU, 4 GB RAM, 50 GB disk space each</a:t>
            </a:r>
          </a:p>
          <a:p>
            <a:pPr lvl="1">
              <a:defRPr/>
            </a:pPr>
            <a:r>
              <a:rPr lang="en-US" sz="2000" dirty="0"/>
              <a:t>3- RDS Servers (1 V-CPU, 4 GB RAM, 50 GB disk space</a:t>
            </a:r>
          </a:p>
          <a:p>
            <a:pPr lvl="1">
              <a:defRPr/>
            </a:pPr>
            <a:r>
              <a:rPr lang="en-US" sz="2000" dirty="0"/>
              <a:t>1-COGNOS Dispatch server (1 V-CPU, 8 GB RAM, 50 GB disk space</a:t>
            </a:r>
          </a:p>
          <a:p>
            <a:pPr lvl="1">
              <a:defRPr/>
            </a:pPr>
            <a:r>
              <a:rPr lang="en-US" sz="2000" dirty="0"/>
              <a:t>1-</a:t>
            </a:r>
            <a:r>
              <a:rPr lang="en-US" sz="2000"/>
              <a:t>COGNOS </a:t>
            </a:r>
            <a:r>
              <a:rPr lang="en-US" sz="2000" smtClean="0"/>
              <a:t>Content </a:t>
            </a:r>
            <a:r>
              <a:rPr lang="en-US" sz="2000" dirty="0"/>
              <a:t>server (1 V-CPU, 8 GB RAM, 50 GB disk </a:t>
            </a:r>
            <a:r>
              <a:rPr lang="en-US" sz="2000" dirty="0" smtClean="0"/>
              <a:t>space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6 Mbps Internet bandwidth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2000" dirty="0"/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Virtual Infrastructure Configuration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/>
          </a:bodyPr>
          <a:lstStyle/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 smtClean="0">
                <a:solidFill>
                  <a:srgbClr val="999966"/>
                </a:solidFill>
              </a:rPr>
              <a:t>Virtual </a:t>
            </a:r>
            <a:r>
              <a:rPr lang="en-US" sz="2800" dirty="0">
                <a:solidFill>
                  <a:srgbClr val="999966"/>
                </a:solidFill>
              </a:rPr>
              <a:t>hosting </a:t>
            </a:r>
            <a:r>
              <a:rPr lang="en-US" sz="2800" dirty="0" smtClean="0">
                <a:solidFill>
                  <a:srgbClr val="999966"/>
                </a:solidFill>
              </a:rPr>
              <a:t>included </a:t>
            </a:r>
            <a:r>
              <a:rPr lang="en-US" sz="2800" dirty="0">
                <a:solidFill>
                  <a:srgbClr val="999966"/>
                </a:solidFill>
              </a:rPr>
              <a:t>the following:</a:t>
            </a:r>
          </a:p>
          <a:p>
            <a:pPr lvl="1">
              <a:defRPr/>
            </a:pPr>
            <a:r>
              <a:rPr lang="en-US" sz="2400" dirty="0"/>
              <a:t>Backup and storage up to 25 GB per server</a:t>
            </a:r>
          </a:p>
          <a:p>
            <a:pPr lvl="1">
              <a:defRPr/>
            </a:pPr>
            <a:r>
              <a:rPr lang="en-US" sz="2400" dirty="0"/>
              <a:t>DB and Transaction log backups</a:t>
            </a:r>
          </a:p>
          <a:p>
            <a:pPr lvl="1">
              <a:defRPr/>
            </a:pPr>
            <a:r>
              <a:rPr lang="en-US" sz="2400" dirty="0"/>
              <a:t>Virtual server backups for each server</a:t>
            </a:r>
          </a:p>
          <a:p>
            <a:pPr lvl="1">
              <a:defRPr/>
            </a:pPr>
            <a:r>
              <a:rPr lang="en-US" sz="2400" dirty="0"/>
              <a:t>Backup to tape and storage (cost of tapes not included)</a:t>
            </a:r>
          </a:p>
          <a:p>
            <a:pPr lvl="1">
              <a:defRPr/>
            </a:pPr>
            <a:r>
              <a:rPr lang="en-US" sz="2400" dirty="0"/>
              <a:t>Firewall</a:t>
            </a:r>
          </a:p>
          <a:p>
            <a:pPr lvl="1">
              <a:defRPr/>
            </a:pPr>
            <a:r>
              <a:rPr lang="en-US" sz="2400" dirty="0"/>
              <a:t>Web Virus, Content and Spyware protection</a:t>
            </a:r>
          </a:p>
          <a:p>
            <a:pPr lvl="1">
              <a:defRPr/>
            </a:pPr>
            <a:r>
              <a:rPr lang="en-US" sz="2400" dirty="0"/>
              <a:t>Disaster Recovery</a:t>
            </a:r>
          </a:p>
          <a:p>
            <a:pPr lvl="1">
              <a:defRPr/>
            </a:pPr>
            <a:r>
              <a:rPr lang="en-US" sz="2400" dirty="0"/>
              <a:t>Failover virtualization server access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1143000"/>
            <a:ext cx="6629400" cy="1066800"/>
          </a:xfrm>
          <a:prstGeom prst="roundRect">
            <a:avLst/>
          </a:prstGeom>
          <a:solidFill>
            <a:srgbClr val="4C96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1"/>
            <a:endCxn id="4" idx="3"/>
          </p:cNvCxnSpPr>
          <p:nvPr/>
        </p:nvCxnSpPr>
        <p:spPr>
          <a:xfrm>
            <a:off x="1219200" y="1676400"/>
            <a:ext cx="6629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2286000" y="1752600"/>
            <a:ext cx="454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CX Linux Servers &amp; Supporting Databases</a:t>
            </a:r>
          </a:p>
        </p:txBody>
      </p:sp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2286000" y="1219200"/>
            <a:ext cx="417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JICS Server 1 per College, ACCK, Test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3810000"/>
            <a:ext cx="762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62200" y="3810000"/>
            <a:ext cx="762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00400" y="3810000"/>
            <a:ext cx="762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38600" y="3810000"/>
            <a:ext cx="762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3810000"/>
            <a:ext cx="762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15000" y="3810000"/>
            <a:ext cx="762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553200" y="3810000"/>
            <a:ext cx="762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900" name="TextBox 22"/>
          <p:cNvSpPr txBox="1">
            <a:spLocks noChangeArrowheads="1"/>
          </p:cNvSpPr>
          <p:nvPr/>
        </p:nvSpPr>
        <p:spPr bwMode="auto">
          <a:xfrm>
            <a:off x="6629400" y="3886200"/>
            <a:ext cx="663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/>
              <a:t>Tabor</a:t>
            </a:r>
          </a:p>
          <a:p>
            <a:pPr algn="ctr" eaLnBrk="1" hangingPunct="1"/>
            <a:r>
              <a:rPr lang="en-US" sz="1100"/>
              <a:t>College</a:t>
            </a:r>
          </a:p>
        </p:txBody>
      </p:sp>
      <p:sp>
        <p:nvSpPr>
          <p:cNvPr id="37901" name="TextBox 23"/>
          <p:cNvSpPr txBox="1">
            <a:spLocks noChangeArrowheads="1"/>
          </p:cNvSpPr>
          <p:nvPr/>
        </p:nvSpPr>
        <p:spPr bwMode="auto">
          <a:xfrm>
            <a:off x="5791200" y="3886200"/>
            <a:ext cx="663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/>
              <a:t>Sterling</a:t>
            </a:r>
          </a:p>
          <a:p>
            <a:pPr algn="ctr" eaLnBrk="1" hangingPunct="1"/>
            <a:r>
              <a:rPr lang="en-US" sz="1100"/>
              <a:t>College</a:t>
            </a:r>
          </a:p>
        </p:txBody>
      </p:sp>
      <p:sp>
        <p:nvSpPr>
          <p:cNvPr id="37902" name="TextBox 24"/>
          <p:cNvSpPr txBox="1">
            <a:spLocks noChangeArrowheads="1"/>
          </p:cNvSpPr>
          <p:nvPr/>
        </p:nvSpPr>
        <p:spPr bwMode="auto">
          <a:xfrm>
            <a:off x="1600200" y="3886200"/>
            <a:ext cx="5889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/>
              <a:t>ACCK</a:t>
            </a:r>
          </a:p>
          <a:p>
            <a:pPr algn="ctr" eaLnBrk="1" hangingPunct="1"/>
            <a:r>
              <a:rPr lang="en-US" sz="1100"/>
              <a:t>Office</a:t>
            </a:r>
          </a:p>
        </p:txBody>
      </p:sp>
      <p:sp>
        <p:nvSpPr>
          <p:cNvPr id="37903" name="TextBox 25"/>
          <p:cNvSpPr txBox="1">
            <a:spLocks noChangeArrowheads="1"/>
          </p:cNvSpPr>
          <p:nvPr/>
        </p:nvSpPr>
        <p:spPr bwMode="auto">
          <a:xfrm>
            <a:off x="2362200" y="3886200"/>
            <a:ext cx="701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/>
              <a:t>Bethany</a:t>
            </a:r>
          </a:p>
          <a:p>
            <a:pPr algn="ctr" eaLnBrk="1" hangingPunct="1"/>
            <a:r>
              <a:rPr lang="en-US" sz="1100"/>
              <a:t>College</a:t>
            </a:r>
          </a:p>
        </p:txBody>
      </p:sp>
      <p:sp>
        <p:nvSpPr>
          <p:cNvPr id="37904" name="TextBox 26"/>
          <p:cNvSpPr txBox="1">
            <a:spLocks noChangeArrowheads="1"/>
          </p:cNvSpPr>
          <p:nvPr/>
        </p:nvSpPr>
        <p:spPr bwMode="auto">
          <a:xfrm>
            <a:off x="3200400" y="3886200"/>
            <a:ext cx="663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/>
              <a:t>Bethel</a:t>
            </a:r>
          </a:p>
          <a:p>
            <a:pPr algn="ctr" eaLnBrk="1" hangingPunct="1"/>
            <a:r>
              <a:rPr lang="en-US" sz="1100"/>
              <a:t>College</a:t>
            </a:r>
          </a:p>
        </p:txBody>
      </p:sp>
      <p:sp>
        <p:nvSpPr>
          <p:cNvPr id="37905" name="TextBox 27"/>
          <p:cNvSpPr txBox="1">
            <a:spLocks noChangeArrowheads="1"/>
          </p:cNvSpPr>
          <p:nvPr/>
        </p:nvSpPr>
        <p:spPr bwMode="auto">
          <a:xfrm>
            <a:off x="3962400" y="3810000"/>
            <a:ext cx="8143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/>
              <a:t>Kansas</a:t>
            </a:r>
          </a:p>
          <a:p>
            <a:pPr algn="ctr" eaLnBrk="1" hangingPunct="1"/>
            <a:r>
              <a:rPr lang="en-US" sz="1100"/>
              <a:t>Wesleyan</a:t>
            </a:r>
          </a:p>
          <a:p>
            <a:pPr algn="ctr" eaLnBrk="1" hangingPunct="1"/>
            <a:r>
              <a:rPr lang="en-US" sz="1100"/>
              <a:t>Univ.</a:t>
            </a:r>
          </a:p>
        </p:txBody>
      </p:sp>
      <p:sp>
        <p:nvSpPr>
          <p:cNvPr id="37906" name="TextBox 28"/>
          <p:cNvSpPr txBox="1">
            <a:spLocks noChangeArrowheads="1"/>
          </p:cNvSpPr>
          <p:nvPr/>
        </p:nvSpPr>
        <p:spPr bwMode="auto">
          <a:xfrm>
            <a:off x="4800600" y="3886200"/>
            <a:ext cx="898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/>
              <a:t>McPherson</a:t>
            </a:r>
          </a:p>
          <a:p>
            <a:pPr algn="ctr" eaLnBrk="1" hangingPunct="1"/>
            <a:r>
              <a:rPr lang="en-US" sz="1100"/>
              <a:t>College</a:t>
            </a:r>
          </a:p>
        </p:txBody>
      </p:sp>
      <p:cxnSp>
        <p:nvCxnSpPr>
          <p:cNvPr id="31" name="Straight Arrow Connector 30"/>
          <p:cNvCxnSpPr>
            <a:stCxn id="10" idx="0"/>
          </p:cNvCxnSpPr>
          <p:nvPr/>
        </p:nvCxnSpPr>
        <p:spPr>
          <a:xfrm flipV="1">
            <a:off x="1905000" y="2286000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819400" y="2286000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581400" y="2286000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19600" y="2286000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57800" y="2286000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096000" y="2286000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934200" y="2286000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14" name="TextBox 37"/>
          <p:cNvSpPr txBox="1">
            <a:spLocks noChangeArrowheads="1"/>
          </p:cNvSpPr>
          <p:nvPr/>
        </p:nvSpPr>
        <p:spPr bwMode="auto">
          <a:xfrm>
            <a:off x="1143000" y="2667000"/>
            <a:ext cx="67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CX </a:t>
            </a:r>
          </a:p>
          <a:p>
            <a:pPr algn="ctr" eaLnBrk="1" hangingPunct="1"/>
            <a:r>
              <a:rPr lang="en-US" sz="1800"/>
              <a:t>VPN</a:t>
            </a:r>
          </a:p>
        </p:txBody>
      </p:sp>
      <p:sp>
        <p:nvSpPr>
          <p:cNvPr id="37915" name="TextBox 38"/>
          <p:cNvSpPr txBox="1">
            <a:spLocks noChangeArrowheads="1"/>
          </p:cNvSpPr>
          <p:nvPr/>
        </p:nvSpPr>
        <p:spPr bwMode="auto">
          <a:xfrm>
            <a:off x="7239000" y="2667000"/>
            <a:ext cx="671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CX </a:t>
            </a:r>
          </a:p>
          <a:p>
            <a:pPr eaLnBrk="1" hangingPunct="1"/>
            <a:r>
              <a:rPr lang="en-US" sz="1800"/>
              <a:t>VPN</a:t>
            </a:r>
          </a:p>
          <a:p>
            <a:pPr eaLnBrk="1" hangingPunct="1"/>
            <a:endParaRPr lang="en-US" sz="1800"/>
          </a:p>
        </p:txBody>
      </p:sp>
      <p:sp>
        <p:nvSpPr>
          <p:cNvPr id="40" name="Cloud Callout 39"/>
          <p:cNvSpPr/>
          <p:nvPr/>
        </p:nvSpPr>
        <p:spPr>
          <a:xfrm>
            <a:off x="1828800" y="2514600"/>
            <a:ext cx="5181600" cy="1066800"/>
          </a:xfrm>
          <a:prstGeom prst="cloudCallout">
            <a:avLst/>
          </a:prstGeom>
          <a:solidFill>
            <a:srgbClr val="4C96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Internet</a:t>
            </a:r>
          </a:p>
        </p:txBody>
      </p:sp>
      <p:sp>
        <p:nvSpPr>
          <p:cNvPr id="41" name="Cloud Callout 40"/>
          <p:cNvSpPr/>
          <p:nvPr/>
        </p:nvSpPr>
        <p:spPr>
          <a:xfrm>
            <a:off x="1600200" y="4800600"/>
            <a:ext cx="5715000" cy="1066800"/>
          </a:xfrm>
          <a:prstGeom prst="cloudCallout">
            <a:avLst/>
          </a:prstGeom>
          <a:solidFill>
            <a:srgbClr val="4C96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Internet</a:t>
            </a:r>
          </a:p>
        </p:txBody>
      </p:sp>
      <p:cxnSp>
        <p:nvCxnSpPr>
          <p:cNvPr id="43" name="Straight Arrow Connector 42"/>
          <p:cNvCxnSpPr>
            <a:stCxn id="10" idx="2"/>
          </p:cNvCxnSpPr>
          <p:nvPr/>
        </p:nvCxnSpPr>
        <p:spPr>
          <a:xfrm>
            <a:off x="1905000" y="4343400"/>
            <a:ext cx="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2"/>
          </p:cNvCxnSpPr>
          <p:nvPr/>
        </p:nvCxnSpPr>
        <p:spPr>
          <a:xfrm>
            <a:off x="2743200" y="4343400"/>
            <a:ext cx="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8" idx="2"/>
          </p:cNvCxnSpPr>
          <p:nvPr/>
        </p:nvCxnSpPr>
        <p:spPr>
          <a:xfrm>
            <a:off x="3581400" y="43434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495800" y="43434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0" idx="2"/>
          </p:cNvCxnSpPr>
          <p:nvPr/>
        </p:nvCxnSpPr>
        <p:spPr>
          <a:xfrm>
            <a:off x="5257800" y="43434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</p:cNvCxnSpPr>
          <p:nvPr/>
        </p:nvCxnSpPr>
        <p:spPr>
          <a:xfrm>
            <a:off x="6096000" y="43434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2"/>
          </p:cNvCxnSpPr>
          <p:nvPr/>
        </p:nvCxnSpPr>
        <p:spPr>
          <a:xfrm>
            <a:off x="6934200" y="4343400"/>
            <a:ext cx="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25" name="TextBox 61"/>
          <p:cNvSpPr txBox="1">
            <a:spLocks noChangeArrowheads="1"/>
          </p:cNvSpPr>
          <p:nvPr/>
        </p:nvSpPr>
        <p:spPr bwMode="auto">
          <a:xfrm>
            <a:off x="1066800" y="45720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JICS</a:t>
            </a:r>
          </a:p>
        </p:txBody>
      </p:sp>
      <p:sp>
        <p:nvSpPr>
          <p:cNvPr id="37926" name="TextBox 62"/>
          <p:cNvSpPr txBox="1">
            <a:spLocks noChangeArrowheads="1"/>
          </p:cNvSpPr>
          <p:nvPr/>
        </p:nvSpPr>
        <p:spPr bwMode="auto">
          <a:xfrm>
            <a:off x="7086600" y="44196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JICS</a:t>
            </a:r>
          </a:p>
        </p:txBody>
      </p:sp>
      <p:sp>
        <p:nvSpPr>
          <p:cNvPr id="64" name="Curved Left Arrow 63"/>
          <p:cNvSpPr/>
          <p:nvPr/>
        </p:nvSpPr>
        <p:spPr>
          <a:xfrm>
            <a:off x="7848600" y="1447800"/>
            <a:ext cx="838200" cy="38862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Curved Left Arrow 64"/>
          <p:cNvSpPr/>
          <p:nvPr/>
        </p:nvSpPr>
        <p:spPr>
          <a:xfrm rot="10800000">
            <a:off x="152400" y="1219200"/>
            <a:ext cx="1069975" cy="43053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929" name="TextBox 65"/>
          <p:cNvSpPr txBox="1">
            <a:spLocks noChangeArrowheads="1"/>
          </p:cNvSpPr>
          <p:nvPr/>
        </p:nvSpPr>
        <p:spPr bwMode="auto">
          <a:xfrm>
            <a:off x="855662" y="216190"/>
            <a:ext cx="699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1"/>
                </a:solidFill>
              </a:rPr>
              <a:t>Simplified ACCK Network Configuration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Virtual Infrastructure Configuration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>
                <a:solidFill>
                  <a:srgbClr val="999966"/>
                </a:solidFill>
              </a:rPr>
              <a:t>Environment Management</a:t>
            </a:r>
          </a:p>
          <a:p>
            <a:pPr lvl="1">
              <a:defRPr/>
            </a:pPr>
            <a:r>
              <a:rPr lang="en-US" sz="2000" dirty="0" smtClean="0"/>
              <a:t>Located </a:t>
            </a:r>
            <a:r>
              <a:rPr lang="en-US" sz="2000" dirty="0"/>
              <a:t>in a Tier 4 data center</a:t>
            </a:r>
          </a:p>
          <a:p>
            <a:pPr lvl="1">
              <a:defRPr/>
            </a:pPr>
            <a:r>
              <a:rPr lang="en-US" sz="2000" dirty="0" smtClean="0"/>
              <a:t>SAS </a:t>
            </a:r>
            <a:r>
              <a:rPr lang="en-US" sz="2000" dirty="0"/>
              <a:t>70 </a:t>
            </a:r>
            <a:r>
              <a:rPr lang="en-US" sz="2000" dirty="0" smtClean="0"/>
              <a:t>Compliant</a:t>
            </a:r>
          </a:p>
          <a:p>
            <a:pPr lvl="1">
              <a:defRPr/>
            </a:pPr>
            <a:r>
              <a:rPr lang="en-US" sz="2000" dirty="0" smtClean="0"/>
              <a:t>99.5</a:t>
            </a:r>
            <a:r>
              <a:rPr lang="en-US" sz="2000" dirty="0"/>
              <a:t>% infrastructure uptime</a:t>
            </a:r>
          </a:p>
          <a:p>
            <a:pPr lvl="1">
              <a:defRPr/>
            </a:pPr>
            <a:r>
              <a:rPr lang="en-US" sz="2000" dirty="0" smtClean="0"/>
              <a:t>Management </a:t>
            </a:r>
            <a:r>
              <a:rPr lang="en-US" sz="2000" dirty="0"/>
              <a:t>/ Administration of the virtual </a:t>
            </a:r>
            <a:r>
              <a:rPr lang="en-US" sz="2000" dirty="0" smtClean="0"/>
              <a:t>infrastructure</a:t>
            </a:r>
          </a:p>
          <a:p>
            <a:pPr lvl="1">
              <a:defRPr/>
            </a:pPr>
            <a:r>
              <a:rPr lang="en-US" sz="2000" dirty="0" smtClean="0"/>
              <a:t>Management </a:t>
            </a:r>
            <a:r>
              <a:rPr lang="en-US" sz="2000" dirty="0"/>
              <a:t>/ Administration of the SAN fabric</a:t>
            </a:r>
          </a:p>
          <a:p>
            <a:pPr lvl="1">
              <a:defRPr/>
            </a:pPr>
            <a:r>
              <a:rPr lang="en-US" sz="2000" dirty="0" smtClean="0"/>
              <a:t>24 </a:t>
            </a:r>
            <a:r>
              <a:rPr lang="en-US" sz="2000" dirty="0"/>
              <a:t>X 7 monitoring of the virtual infrastructure</a:t>
            </a:r>
          </a:p>
          <a:p>
            <a:pPr lvl="1">
              <a:defRPr/>
            </a:pPr>
            <a:r>
              <a:rPr lang="en-US" sz="2000" dirty="0" smtClean="0"/>
              <a:t>24 </a:t>
            </a:r>
            <a:r>
              <a:rPr lang="en-US" sz="2000" dirty="0"/>
              <a:t>X 7 support of the virtual </a:t>
            </a:r>
            <a:r>
              <a:rPr lang="en-US" sz="2000" dirty="0" smtClean="0"/>
              <a:t>infrastructure</a:t>
            </a:r>
          </a:p>
          <a:p>
            <a:pPr lvl="1">
              <a:defRPr/>
            </a:pPr>
            <a:endParaRPr lang="en-US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00" i="1" dirty="0" smtClean="0">
                <a:solidFill>
                  <a:srgbClr val="999966"/>
                </a:solidFill>
              </a:rPr>
              <a:t>Note:  We already had in place a pool of consulting hours from Jenzabar to use for SMO installations and general assistance.</a:t>
            </a:r>
            <a:endParaRPr lang="en-US" sz="2200" i="1" dirty="0">
              <a:solidFill>
                <a:srgbClr val="999966"/>
              </a:solidFill>
            </a:endParaRPr>
          </a:p>
          <a:p>
            <a:pPr lvl="1">
              <a:defRPr/>
            </a:pPr>
            <a:endParaRPr lang="en-US" dirty="0">
              <a:solidFill>
                <a:srgbClr val="999966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4819" name="Picture 3" descr="220px-Datacenter-telec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10" y="1492720"/>
            <a:ext cx="2438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Planning The Migration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77" y="1205868"/>
            <a:ext cx="7556313" cy="496725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999966"/>
                </a:solidFill>
              </a:rPr>
              <a:t>Building the Project Plan</a:t>
            </a:r>
          </a:p>
          <a:p>
            <a:pPr lvl="1">
              <a:defRPr/>
            </a:pPr>
            <a:r>
              <a:rPr lang="en-US" dirty="0"/>
              <a:t>The contracts were signed in July and project planning began in </a:t>
            </a:r>
            <a:r>
              <a:rPr lang="en-US" dirty="0" smtClean="0"/>
              <a:t>August.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To build the project plan a team was assembled of the ACCK Staff, Jenzabar /Project Management, Campus EAI (subcontractor) and each of the ACCK Colleges’ IT Directors.</a:t>
            </a:r>
          </a:p>
          <a:p>
            <a:pPr lvl="1">
              <a:defRPr/>
            </a:pPr>
            <a:r>
              <a:rPr lang="en-US" dirty="0" smtClean="0"/>
              <a:t>The Plan was scheduled backwards – starting with a desired cut-over at the end of December.</a:t>
            </a:r>
          </a:p>
          <a:p>
            <a:pPr lvl="1">
              <a:defRPr/>
            </a:pPr>
            <a:r>
              <a:rPr lang="en-US" dirty="0" smtClean="0"/>
              <a:t>The Plan was broken down in 7 Phases of activities: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Project Contracts and Approvals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Remote Server Deployment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JICS and JICS Server Setup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Linux Migration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Cutover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Post Cutover Analysis and Adjustments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On-Going Maintenance Procedures Established</a:t>
            </a:r>
          </a:p>
          <a:p>
            <a:pPr lvl="2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alibri" charset="0"/>
              </a:rPr>
              <a:t>Our Session Will Consider: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4525963"/>
          </a:xfrm>
        </p:spPr>
        <p:txBody>
          <a:bodyPr>
            <a:normAutofit fontScale="85000" lnSpcReduction="20000"/>
          </a:bodyPr>
          <a:lstStyle/>
          <a:p>
            <a:pPr fontAlgn="base">
              <a:spcAft>
                <a:spcPct val="0"/>
              </a:spcAft>
              <a:buFont typeface="Wingdings" charset="0"/>
              <a:buChar char="§"/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An introduction to ACCK</a:t>
            </a:r>
          </a:p>
          <a:p>
            <a:pPr fontAlgn="base">
              <a:spcAft>
                <a:spcPct val="0"/>
              </a:spcAft>
              <a:buFont typeface="Wingdings" charset="0"/>
              <a:buChar char="§"/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The needs assessment that lead ACCK to consider a hosted infrastructure</a:t>
            </a:r>
          </a:p>
          <a:p>
            <a:pPr fontAlgn="base">
              <a:spcAft>
                <a:spcPct val="0"/>
              </a:spcAft>
              <a:buFont typeface="Wingdings" charset="0"/>
              <a:buChar char="§"/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How we built our business case and determined ROI for the project</a:t>
            </a:r>
          </a:p>
          <a:p>
            <a:pPr fontAlgn="base">
              <a:spcAft>
                <a:spcPct val="0"/>
              </a:spcAft>
              <a:buFont typeface="Wingdings" charset="0"/>
              <a:buChar char="§"/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Negotiating the services contract and building the project plan</a:t>
            </a:r>
          </a:p>
          <a:p>
            <a:pPr fontAlgn="base">
              <a:spcAft>
                <a:spcPct val="0"/>
              </a:spcAft>
              <a:buFont typeface="Wingdings" charset="0"/>
              <a:buChar char="§"/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Our migration experiences</a:t>
            </a:r>
          </a:p>
          <a:p>
            <a:pPr fontAlgn="base">
              <a:spcAft>
                <a:spcPct val="0"/>
              </a:spcAft>
              <a:buFont typeface="Wingdings" charset="0"/>
              <a:buChar char="§"/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Changes driven by the move to a hosted infrastructure and cloud services</a:t>
            </a:r>
          </a:p>
          <a:p>
            <a:pPr fontAlgn="base">
              <a:spcAft>
                <a:spcPct val="0"/>
              </a:spcAft>
              <a:buFont typeface="Wingdings" charset="0"/>
              <a:buChar char="§"/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Current status and future considerations</a:t>
            </a:r>
          </a:p>
          <a:p>
            <a:pPr fontAlgn="base">
              <a:spcAft>
                <a:spcPct val="0"/>
              </a:spcAft>
              <a:buFont typeface="Wingdings" charset="0"/>
              <a:buChar char="§"/>
            </a:pPr>
            <a:r>
              <a:rPr lang="en-US">
                <a:solidFill>
                  <a:srgbClr val="404040"/>
                </a:solidFill>
                <a:latin typeface="Calibri" charset="0"/>
              </a:rPr>
              <a:t>An opportunity to share experiences</a:t>
            </a:r>
          </a:p>
        </p:txBody>
      </p:sp>
      <p:pic>
        <p:nvPicPr>
          <p:cNvPr id="18435" name="Picture 1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60682"/>
            <a:ext cx="39068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83" y="272744"/>
            <a:ext cx="6819109" cy="5949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41521"/>
            <a:ext cx="1380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Simplified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Project Plan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3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875094" y="203498"/>
            <a:ext cx="7556313" cy="11161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The Migration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09" y="1168946"/>
            <a:ext cx="7556313" cy="491556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The Migration started in September and for the most part was completed by mid-January.</a:t>
            </a:r>
          </a:p>
          <a:p>
            <a:pPr>
              <a:defRPr/>
            </a:pPr>
            <a:r>
              <a:rPr lang="en-US" dirty="0" smtClean="0"/>
              <a:t>While there were bugs that caused some functionality issues, end users only experienced 2-4 Days of downtime (Mostly December 27 -31).</a:t>
            </a:r>
          </a:p>
          <a:p>
            <a:pPr>
              <a:defRPr/>
            </a:pPr>
            <a:r>
              <a:rPr lang="en-US" dirty="0" smtClean="0"/>
              <a:t>Jenzabar / Campus EAI built the virtual platform with very little assistance from ACCK (a very nice benefit).</a:t>
            </a:r>
          </a:p>
          <a:p>
            <a:pPr>
              <a:defRPr/>
            </a:pPr>
            <a:r>
              <a:rPr lang="en-US" dirty="0" smtClean="0"/>
              <a:t>The Unix to Linux conversion went much better than expected – although we still discover a minor issue from time to time.</a:t>
            </a:r>
          </a:p>
          <a:p>
            <a:pPr>
              <a:defRPr/>
            </a:pPr>
            <a:r>
              <a:rPr lang="en-US" dirty="0" smtClean="0"/>
              <a:t>The migration of the Data to the virtual platform went very well – although our original “Code Freeze” concept did not work.</a:t>
            </a:r>
          </a:p>
          <a:p>
            <a:pPr>
              <a:defRPr/>
            </a:pPr>
            <a:r>
              <a:rPr lang="en-US" dirty="0" smtClean="0"/>
              <a:t>The major issues were related to network changes.  Establishing the 7 VPNs required to connect the colleges to the hosting center ended up being the most challenging part of the project.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99" y="76708"/>
            <a:ext cx="7044274" cy="6099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80" y="910574"/>
            <a:ext cx="973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66"/>
                </a:solidFill>
              </a:rPr>
              <a:t>Sample</a:t>
            </a:r>
          </a:p>
          <a:p>
            <a:r>
              <a:rPr lang="en-US" dirty="0" smtClean="0">
                <a:solidFill>
                  <a:srgbClr val="663366"/>
                </a:solidFill>
              </a:rPr>
              <a:t>Issues </a:t>
            </a:r>
          </a:p>
          <a:p>
            <a:r>
              <a:rPr lang="en-US" dirty="0" smtClean="0">
                <a:solidFill>
                  <a:srgbClr val="663366"/>
                </a:solidFill>
              </a:rPr>
              <a:t>List</a:t>
            </a:r>
            <a:endParaRPr lang="en-US" dirty="0">
              <a:solidFill>
                <a:srgbClr val="66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1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727374" y="151809"/>
            <a:ext cx="7556313" cy="11161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The Current Status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84" y="1043416"/>
            <a:ext cx="7556313" cy="507801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We are now moving into Phase 6 (On-Going Maintenance) of the project.</a:t>
            </a:r>
          </a:p>
          <a:p>
            <a:pPr>
              <a:defRPr/>
            </a:pPr>
            <a:r>
              <a:rPr lang="en-US" dirty="0" smtClean="0"/>
              <a:t>We are still having a few network related issues – primarily occasional end user disconnects.</a:t>
            </a:r>
          </a:p>
          <a:p>
            <a:pPr lvl="1">
              <a:defRPr/>
            </a:pPr>
            <a:r>
              <a:rPr lang="en-US" dirty="0" smtClean="0"/>
              <a:t>Mixing router and firewall vendors should probably be avoided.</a:t>
            </a:r>
          </a:p>
          <a:p>
            <a:pPr lvl="1">
              <a:defRPr/>
            </a:pPr>
            <a:r>
              <a:rPr lang="en-US" dirty="0" smtClean="0"/>
              <a:t>The Jenzabar clients seem to be more “picky” with VPN functionality.</a:t>
            </a:r>
          </a:p>
          <a:p>
            <a:pPr marL="400050">
              <a:defRPr/>
            </a:pPr>
            <a:r>
              <a:rPr lang="en-US" dirty="0" smtClean="0"/>
              <a:t>We are still fixing some differences between Unix and Linux.</a:t>
            </a:r>
          </a:p>
          <a:p>
            <a:pPr marL="400050">
              <a:defRPr/>
            </a:pPr>
            <a:r>
              <a:rPr lang="en-US" dirty="0" smtClean="0"/>
              <a:t>For the most part system performance has improved although we are still investigating a couple of applications that experience slowness from time to time.</a:t>
            </a:r>
          </a:p>
          <a:p>
            <a:pPr marL="400050">
              <a:defRPr/>
            </a:pPr>
            <a:r>
              <a:rPr lang="en-US" dirty="0" smtClean="0"/>
              <a:t>We have not had any major hosted system downtime since cutover.</a:t>
            </a:r>
          </a:p>
          <a:p>
            <a:pPr marL="400050">
              <a:defRPr/>
            </a:pPr>
            <a:r>
              <a:rPr lang="en-US" dirty="0" smtClean="0"/>
              <a:t>Currently setting up extended back up services.</a:t>
            </a:r>
          </a:p>
          <a:p>
            <a:pPr marL="400050">
              <a:defRPr/>
            </a:pPr>
            <a:r>
              <a:rPr lang="en-US" dirty="0" smtClean="0"/>
              <a:t>It’s nice to sleep through thunderstorms.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97838" y="166577"/>
            <a:ext cx="7556313" cy="11161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Future Plans and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71" y="1028648"/>
            <a:ext cx="7556313" cy="52478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We are looking at some systems administration options:</a:t>
            </a:r>
          </a:p>
          <a:p>
            <a:pPr lvl="1">
              <a:defRPr/>
            </a:pPr>
            <a:r>
              <a:rPr lang="en-US" dirty="0" smtClean="0"/>
              <a:t>Log monitoring</a:t>
            </a:r>
          </a:p>
          <a:p>
            <a:pPr lvl="1">
              <a:defRPr/>
            </a:pPr>
            <a:r>
              <a:rPr lang="en-US" dirty="0" smtClean="0"/>
              <a:t>System tuning</a:t>
            </a:r>
          </a:p>
          <a:p>
            <a:pPr lvl="1">
              <a:defRPr/>
            </a:pPr>
            <a:r>
              <a:rPr lang="en-US" dirty="0" smtClean="0"/>
              <a:t>Database and OS upgrades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Working with Jenzabar to see what it would take to fill in our service </a:t>
            </a:r>
            <a:r>
              <a:rPr lang="en-US" dirty="0" smtClean="0">
                <a:solidFill>
                  <a:schemeClr val="tx1"/>
                </a:solidFill>
              </a:rPr>
              <a:t>gaps.</a:t>
            </a:r>
            <a:endParaRPr lang="en-US" dirty="0" smtClean="0"/>
          </a:p>
          <a:p>
            <a:pPr marL="228600" lvl="1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4"/>
                </a:solidFill>
              </a:rPr>
              <a:t>The </a:t>
            </a:r>
            <a:r>
              <a:rPr lang="en-US" dirty="0">
                <a:solidFill>
                  <a:schemeClr val="accent4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oal is to build a package of services that can be as turnkey as possible  -  kind of a “Build it yourself” SAS model.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Considering some other applications that might be hosted on the infrastructure – We can buy other capacity from a discounted price list.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Looking to track capacity and cost to see how close reality tracks to our business case.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01213" y="188729"/>
            <a:ext cx="7556313" cy="11161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Some Things We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5" y="991728"/>
            <a:ext cx="7556313" cy="524785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Virtual Infrastructure / Cloud Computing changes the role of IT and the IT staff.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4"/>
                </a:solidFill>
              </a:rPr>
              <a:t>The staff moves from a technical focus to a vendor management focus.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Requires working through others to get things done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Can sometimes be frustrating because you can’t just do it yourself</a:t>
            </a:r>
          </a:p>
          <a:p>
            <a:pPr>
              <a:defRPr/>
            </a:pPr>
            <a:r>
              <a:rPr lang="en-US" dirty="0" smtClean="0">
                <a:solidFill>
                  <a:srgbClr val="999966"/>
                </a:solidFill>
              </a:rPr>
              <a:t>Relationship building (both formal and informal) is critical – You must know who to go to to get the job done.</a:t>
            </a:r>
          </a:p>
          <a:p>
            <a:pPr lvl="1">
              <a:defRPr/>
            </a:pPr>
            <a:r>
              <a:rPr lang="en-US" dirty="0" smtClean="0"/>
              <a:t>Need to learn the key people in each of the vendor functional areas</a:t>
            </a:r>
          </a:p>
          <a:p>
            <a:pPr lvl="1">
              <a:defRPr/>
            </a:pPr>
            <a:r>
              <a:rPr lang="en-US" dirty="0" smtClean="0"/>
              <a:t>The relationship must also extend to the subcontractors</a:t>
            </a:r>
          </a:p>
          <a:p>
            <a:pPr lvl="1">
              <a:defRPr/>
            </a:pPr>
            <a:r>
              <a:rPr lang="en-US" dirty="0" smtClean="0"/>
              <a:t>Your success is based on the success of the extended team </a:t>
            </a:r>
          </a:p>
          <a:p>
            <a:pPr>
              <a:defRPr/>
            </a:pPr>
            <a:r>
              <a:rPr lang="en-US" dirty="0" smtClean="0">
                <a:solidFill>
                  <a:srgbClr val="999966"/>
                </a:solidFill>
              </a:rPr>
              <a:t>Try to reduce the differences in equipment as much as possible</a:t>
            </a:r>
          </a:p>
          <a:p>
            <a:pPr lvl="1">
              <a:defRPr/>
            </a:pPr>
            <a:r>
              <a:rPr lang="en-US" dirty="0" smtClean="0"/>
              <a:t>If possible use the same manufacture for firewalls and routers as the data center uses.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318084" y="85352"/>
            <a:ext cx="7556313" cy="11161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70" y="940039"/>
            <a:ext cx="7556313" cy="5306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While we are still early in the three year arrangement – All indicators show that we made the right choice for us.</a:t>
            </a:r>
          </a:p>
          <a:p>
            <a:pPr>
              <a:defRPr/>
            </a:pPr>
            <a:r>
              <a:rPr lang="en-US" dirty="0" smtClean="0"/>
              <a:t>The small to medium sized college may be the “sweet-spot” for Hosted Infrastructure related cloud computing.</a:t>
            </a:r>
          </a:p>
          <a:p>
            <a:pPr lvl="1">
              <a:defRPr/>
            </a:pPr>
            <a:r>
              <a:rPr lang="en-US" dirty="0" smtClean="0"/>
              <a:t>Too large to just have a simple data center</a:t>
            </a:r>
          </a:p>
          <a:p>
            <a:pPr lvl="1">
              <a:defRPr/>
            </a:pPr>
            <a:r>
              <a:rPr lang="en-US" dirty="0" smtClean="0"/>
              <a:t>Too small to have the scale and specialized staff to build a data center with the capacity and redundancy the college needs</a:t>
            </a:r>
          </a:p>
          <a:p>
            <a:pPr>
              <a:defRPr/>
            </a:pPr>
            <a:r>
              <a:rPr lang="en-US" dirty="0" smtClean="0"/>
              <a:t>The business continuity capabilities of a Tier 4 datacenter alone may well offset any cost differentials.</a:t>
            </a:r>
          </a:p>
          <a:p>
            <a:pPr>
              <a:defRPr/>
            </a:pPr>
            <a:r>
              <a:rPr lang="en-US" dirty="0" smtClean="0">
                <a:solidFill>
                  <a:srgbClr val="999966"/>
                </a:solidFill>
              </a:rPr>
              <a:t>It is highly likely that “logical multi-tenancy, packaged, virtual private cloud” as Gartner calls this type of service, will become very common in the near future.  Now may be the time to “Move Toward the Clouds”.</a:t>
            </a:r>
            <a:endParaRPr lang="en-US" dirty="0">
              <a:solidFill>
                <a:srgbClr val="9999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875094" y="129656"/>
            <a:ext cx="7556313" cy="11161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Questions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00" y="969576"/>
            <a:ext cx="7556313" cy="501894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999966"/>
                </a:solidFill>
              </a:rPr>
              <a:t>What kind of experiences have you had with hosting services or hosted Infrastructure?</a:t>
            </a:r>
          </a:p>
          <a:p>
            <a:pPr>
              <a:defRPr/>
            </a:pPr>
            <a:r>
              <a:rPr lang="en-US" dirty="0" smtClean="0">
                <a:solidFill>
                  <a:srgbClr val="999966"/>
                </a:solidFill>
              </a:rPr>
              <a:t>Where do you think the future is headed?</a:t>
            </a:r>
          </a:p>
          <a:p>
            <a:pPr>
              <a:defRPr/>
            </a:pPr>
            <a:r>
              <a:rPr lang="en-US" dirty="0" smtClean="0">
                <a:solidFill>
                  <a:srgbClr val="999966"/>
                </a:solidFill>
              </a:rPr>
              <a:t>What are the issues to consider?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Contact Information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dirty="0" smtClean="0"/>
              <a:t>Jerry Smith  </a:t>
            </a:r>
            <a:r>
              <a:rPr lang="en-US" dirty="0" smtClean="0">
                <a:hlinkClick r:id="rId3"/>
              </a:rPr>
              <a:t>jerry.smith@mail.acck.edu</a:t>
            </a:r>
            <a:endParaRPr lang="en-US" dirty="0" smtClean="0"/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dirty="0" smtClean="0"/>
              <a:t>Russ Francis 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russ@mail.acck.edu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dirty="0" smtClean="0"/>
              <a:t>Associated Colleges of Central Kansas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dirty="0" smtClean="0"/>
              <a:t>210 South Main Street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dirty="0" smtClean="0"/>
              <a:t>McPherson, Kansas  67460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dirty="0" smtClean="0"/>
              <a:t>Telephone: 620 241-5150</a:t>
            </a:r>
            <a:endParaRPr lang="en-US" dirty="0"/>
          </a:p>
        </p:txBody>
      </p:sp>
      <p:pic>
        <p:nvPicPr>
          <p:cNvPr id="43011" name="Picture 5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86" y="2938878"/>
            <a:ext cx="2291926" cy="361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An Introduction To ACCK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882678"/>
            <a:ext cx="3657600" cy="2209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The Associated Colleges of Central Kansas (ACCK) is a consortium of six private colleges located within 40 miles of McPherson, Kansas. Over </a:t>
            </a:r>
            <a:r>
              <a:rPr lang="en-US" dirty="0" smtClean="0">
                <a:cs typeface="+mn-cs"/>
              </a:rPr>
              <a:t>4,000 students </a:t>
            </a:r>
            <a:r>
              <a:rPr lang="en-US" dirty="0">
                <a:cs typeface="+mn-cs"/>
              </a:rPr>
              <a:t>are enrolled. They are served by faculty and staff of over 800.  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0483" name="Picture 9" descr="ACCK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1401540"/>
            <a:ext cx="44196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98739" y="228600"/>
            <a:ext cx="627246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ACCK Members Since 1966</a:t>
            </a:r>
          </a:p>
        </p:txBody>
      </p:sp>
      <p:pic>
        <p:nvPicPr>
          <p:cNvPr id="21506" name="Picture 9" descr="bethany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6002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7"/>
          <p:cNvSpPr txBox="1">
            <a:spLocks noChangeArrowheads="1"/>
          </p:cNvSpPr>
          <p:nvPr/>
        </p:nvSpPr>
        <p:spPr bwMode="auto">
          <a:xfrm>
            <a:off x="1981200" y="15240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Bethany College</a:t>
            </a:r>
            <a:endParaRPr lang="en-US" sz="1800" dirty="0"/>
          </a:p>
          <a:p>
            <a:pPr eaLnBrk="1" hangingPunct="1"/>
            <a:r>
              <a:rPr lang="en-US" sz="1800" dirty="0"/>
              <a:t>Lindsborg, KS  67456</a:t>
            </a:r>
          </a:p>
          <a:p>
            <a:pPr eaLnBrk="1" hangingPunct="1"/>
            <a:r>
              <a:rPr lang="en-US" sz="1800" dirty="0"/>
              <a:t>785-227-3311 </a:t>
            </a:r>
            <a:r>
              <a:rPr lang="en-US" sz="1800" dirty="0">
                <a:hlinkClick r:id="rId4"/>
              </a:rPr>
              <a:t>www.bethanylb.edu</a:t>
            </a:r>
            <a:endParaRPr lang="en-US" sz="1800" dirty="0"/>
          </a:p>
        </p:txBody>
      </p:sp>
      <p:sp>
        <p:nvSpPr>
          <p:cNvPr id="21508" name="Rectangle 18"/>
          <p:cNvSpPr>
            <a:spLocks noChangeArrowheads="1"/>
          </p:cNvSpPr>
          <p:nvPr/>
        </p:nvSpPr>
        <p:spPr bwMode="auto">
          <a:xfrm>
            <a:off x="4479925" y="310832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1509" name="Rectangle 19"/>
          <p:cNvSpPr>
            <a:spLocks noChangeArrowheads="1"/>
          </p:cNvSpPr>
          <p:nvPr/>
        </p:nvSpPr>
        <p:spPr bwMode="auto">
          <a:xfrm>
            <a:off x="4479925" y="310832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1510" name="Rectangle 20"/>
          <p:cNvSpPr>
            <a:spLocks noChangeArrowheads="1"/>
          </p:cNvSpPr>
          <p:nvPr/>
        </p:nvSpPr>
        <p:spPr bwMode="auto">
          <a:xfrm>
            <a:off x="4479925" y="310832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21511" name="Picture 21" descr="bethel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16002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22"/>
          <p:cNvSpPr txBox="1">
            <a:spLocks noChangeArrowheads="1"/>
          </p:cNvSpPr>
          <p:nvPr/>
        </p:nvSpPr>
        <p:spPr bwMode="auto">
          <a:xfrm>
            <a:off x="2057400" y="327660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Bethel College</a:t>
            </a:r>
            <a:endParaRPr lang="en-US" sz="1800"/>
          </a:p>
          <a:p>
            <a:pPr eaLnBrk="1" hangingPunct="1"/>
            <a:r>
              <a:rPr lang="en-US" sz="1800"/>
              <a:t>North Newton, KS  67117</a:t>
            </a:r>
          </a:p>
          <a:p>
            <a:pPr eaLnBrk="1" hangingPunct="1"/>
            <a:r>
              <a:rPr lang="en-US" sz="1800"/>
              <a:t>316-283-2500</a:t>
            </a:r>
          </a:p>
          <a:p>
            <a:pPr eaLnBrk="1" hangingPunct="1"/>
            <a:r>
              <a:rPr lang="en-US" sz="1800">
                <a:hlinkClick r:id="rId6"/>
              </a:rPr>
              <a:t>www.bethelks.edu</a:t>
            </a:r>
            <a:endParaRPr lang="en-US" sz="1800"/>
          </a:p>
        </p:txBody>
      </p:sp>
      <p:pic>
        <p:nvPicPr>
          <p:cNvPr id="21513" name="Picture 29" descr="kwulogo4ac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1600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30"/>
          <p:cNvSpPr txBox="1">
            <a:spLocks noChangeArrowheads="1"/>
          </p:cNvSpPr>
          <p:nvPr/>
        </p:nvSpPr>
        <p:spPr bwMode="auto">
          <a:xfrm>
            <a:off x="2133600" y="50292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Kansas Wesleyan Univ.</a:t>
            </a:r>
            <a:endParaRPr lang="en-US" sz="1800"/>
          </a:p>
          <a:p>
            <a:pPr eaLnBrk="1" hangingPunct="1"/>
            <a:r>
              <a:rPr lang="en-US" sz="1800"/>
              <a:t>Salina, KS  67401</a:t>
            </a:r>
          </a:p>
          <a:p>
            <a:pPr eaLnBrk="1" hangingPunct="1"/>
            <a:r>
              <a:rPr lang="en-US" sz="1800"/>
              <a:t>785-827-5541</a:t>
            </a:r>
          </a:p>
          <a:p>
            <a:pPr eaLnBrk="1" hangingPunct="1"/>
            <a:r>
              <a:rPr lang="en-US" sz="1800">
                <a:hlinkClick r:id="rId8"/>
              </a:rPr>
              <a:t>www.kwu.edu</a:t>
            </a:r>
            <a:endParaRPr lang="en-US" sz="1800"/>
          </a:p>
        </p:txBody>
      </p:sp>
      <p:pic>
        <p:nvPicPr>
          <p:cNvPr id="21515" name="Picture 31" descr="mcpherson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676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2" descr="sterling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33" descr="TaborLogo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953000"/>
            <a:ext cx="12668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 Box 34"/>
          <p:cNvSpPr txBox="1">
            <a:spLocks noChangeArrowheads="1"/>
          </p:cNvSpPr>
          <p:nvPr/>
        </p:nvSpPr>
        <p:spPr bwMode="auto">
          <a:xfrm>
            <a:off x="6553200" y="1600200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McPherson College</a:t>
            </a:r>
            <a:endParaRPr lang="en-US" sz="1800"/>
          </a:p>
          <a:p>
            <a:pPr eaLnBrk="1" hangingPunct="1"/>
            <a:r>
              <a:rPr lang="en-US" sz="1800"/>
              <a:t>McPherson, KS  67460</a:t>
            </a:r>
          </a:p>
          <a:p>
            <a:pPr eaLnBrk="1" hangingPunct="1"/>
            <a:r>
              <a:rPr lang="en-US" sz="1800"/>
              <a:t>620-241-073</a:t>
            </a:r>
          </a:p>
          <a:p>
            <a:pPr eaLnBrk="1" hangingPunct="1"/>
            <a:r>
              <a:rPr lang="en-US" sz="1800">
                <a:hlinkClick r:id="rId12"/>
              </a:rPr>
              <a:t>www.mcpherson.edu</a:t>
            </a:r>
            <a:endParaRPr lang="en-US" sz="1800"/>
          </a:p>
        </p:txBody>
      </p:sp>
      <p:sp>
        <p:nvSpPr>
          <p:cNvPr id="21519" name="Text Box 35"/>
          <p:cNvSpPr txBox="1">
            <a:spLocks noChangeArrowheads="1"/>
          </p:cNvSpPr>
          <p:nvPr/>
        </p:nvSpPr>
        <p:spPr bwMode="auto">
          <a:xfrm>
            <a:off x="6553200" y="3276600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Sterling College</a:t>
            </a:r>
            <a:endParaRPr lang="en-US" sz="1800"/>
          </a:p>
          <a:p>
            <a:pPr eaLnBrk="1" hangingPunct="1"/>
            <a:r>
              <a:rPr lang="en-US" sz="1800"/>
              <a:t>Sterling, KS  67579</a:t>
            </a:r>
          </a:p>
          <a:p>
            <a:pPr eaLnBrk="1" hangingPunct="1"/>
            <a:r>
              <a:rPr lang="en-US" sz="1800"/>
              <a:t>620-278-2173</a:t>
            </a:r>
          </a:p>
          <a:p>
            <a:pPr eaLnBrk="1" hangingPunct="1"/>
            <a:r>
              <a:rPr lang="en-US" sz="1800">
                <a:hlinkClick r:id="rId13"/>
              </a:rPr>
              <a:t>www.sterling.edu</a:t>
            </a:r>
            <a:endParaRPr lang="en-US" sz="1800"/>
          </a:p>
        </p:txBody>
      </p:sp>
      <p:sp>
        <p:nvSpPr>
          <p:cNvPr id="21520" name="Text Box 36"/>
          <p:cNvSpPr txBox="1">
            <a:spLocks noChangeArrowheads="1"/>
          </p:cNvSpPr>
          <p:nvPr/>
        </p:nvSpPr>
        <p:spPr bwMode="auto">
          <a:xfrm>
            <a:off x="6781800" y="51054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Tabor College</a:t>
            </a:r>
            <a:endParaRPr lang="en-US" sz="1800"/>
          </a:p>
          <a:p>
            <a:pPr eaLnBrk="1" hangingPunct="1"/>
            <a:r>
              <a:rPr lang="en-US" sz="1800"/>
              <a:t>Hillsboro, KS  67063</a:t>
            </a:r>
          </a:p>
          <a:p>
            <a:pPr eaLnBrk="1" hangingPunct="1"/>
            <a:r>
              <a:rPr lang="en-US" sz="1800"/>
              <a:t>620-947-3121</a:t>
            </a:r>
          </a:p>
          <a:p>
            <a:pPr eaLnBrk="1" hangingPunct="1"/>
            <a:r>
              <a:rPr lang="en-US" sz="1800">
                <a:hlinkClick r:id="rId14"/>
              </a:rPr>
              <a:t>www.tabor.edu</a:t>
            </a:r>
            <a:endParaRPr 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45CCF-0DDF-B540-892E-EB4AB3E617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35074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4413" y="88609"/>
            <a:ext cx="8229600" cy="8683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63366"/>
                </a:solidFill>
                <a:ea typeface="+mj-ea"/>
                <a:cs typeface="+mj-cs"/>
              </a:rPr>
              <a:t>ACCK  Mission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79234"/>
            <a:ext cx="7819818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0" dirty="0">
                <a:solidFill>
                  <a:srgbClr val="999966"/>
                </a:solidFill>
                <a:latin typeface="Cambria" charset="0"/>
                <a:cs typeface="+mn-cs"/>
              </a:rPr>
              <a:t>The Associated Colleges of Central Kansas is established: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0" dirty="0" smtClean="0">
                <a:latin typeface="Cambria" charset="0"/>
                <a:cs typeface="+mn-cs"/>
              </a:rPr>
              <a:t>To </a:t>
            </a:r>
            <a:r>
              <a:rPr lang="en-US" b="0" dirty="0">
                <a:latin typeface="Cambria" charset="0"/>
                <a:cs typeface="+mn-cs"/>
              </a:rPr>
              <a:t>be a voluntary association of church-related colleges in close  geographical proximity that represents value-oriented, independent higher education;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0" dirty="0" smtClean="0">
                <a:latin typeface="Cambria" charset="0"/>
                <a:cs typeface="+mn-cs"/>
              </a:rPr>
              <a:t>To </a:t>
            </a:r>
            <a:r>
              <a:rPr lang="en-US" b="0" dirty="0">
                <a:latin typeface="Cambria" charset="0"/>
                <a:cs typeface="+mn-cs"/>
              </a:rPr>
              <a:t>benefit each institution through cooperation that provides economy and enrichment of academic programs, yet preserves individual identity through the unique emphasis of each      institution;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0" dirty="0" smtClean="0">
                <a:latin typeface="Cambria" charset="0"/>
                <a:cs typeface="+mn-cs"/>
              </a:rPr>
              <a:t>To </a:t>
            </a:r>
            <a:r>
              <a:rPr lang="en-US" b="0" dirty="0">
                <a:latin typeface="Cambria" charset="0"/>
                <a:cs typeface="+mn-cs"/>
              </a:rPr>
              <a:t>encourage international and intercultural programming, thereby expanding the educational  opportunities available to the members of each college community</a:t>
            </a:r>
            <a:r>
              <a:rPr lang="en-US" b="0" dirty="0" smtClean="0">
                <a:latin typeface="Cambria" charset="0"/>
                <a:cs typeface="+mn-cs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0" dirty="0" smtClean="0">
                <a:latin typeface="Cambria" charset="0"/>
                <a:cs typeface="+mn-cs"/>
              </a:rPr>
              <a:t>To enhance collegiality among disciplines and administrative offices and the quality of the academic offerings; 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0" dirty="0" smtClean="0">
                <a:solidFill>
                  <a:srgbClr val="999966"/>
                </a:solidFill>
                <a:latin typeface="Cambria" charset="0"/>
                <a:cs typeface="+mn-cs"/>
              </a:rPr>
              <a:t>To </a:t>
            </a:r>
            <a:r>
              <a:rPr lang="en-US" b="0" dirty="0">
                <a:solidFill>
                  <a:srgbClr val="999966"/>
                </a:solidFill>
                <a:latin typeface="Cambria" charset="0"/>
                <a:cs typeface="+mn-cs"/>
              </a:rPr>
              <a:t>provide technical assistance of a range and level of sophistication not possible as six separate institutions.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8EA-FC55-4F44-9076-2B589D0B18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891639" y="179903"/>
            <a:ext cx="7556313" cy="11161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3366"/>
                </a:solidFill>
                <a:latin typeface="Calibri" charset="0"/>
              </a:rPr>
              <a:t>Shared Technology Services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594725" cy="49371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Since 1970 ACCK has been providing shared technology services to the member colleges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BDEE665-81F7-4B45-88E9-04D44136472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1447800" y="1676400"/>
            <a:ext cx="6421438" cy="4422775"/>
            <a:chOff x="-171450" y="-228600"/>
            <a:chExt cx="9491663" cy="7086600"/>
          </a:xfrm>
        </p:grpSpPr>
        <p:pic>
          <p:nvPicPr>
            <p:cNvPr id="23557" name="Picture 12" descr="anniv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20"/>
            <a:stretch>
              <a:fillRect/>
            </a:stretch>
          </p:blipFill>
          <p:spPr bwMode="auto">
            <a:xfrm>
              <a:off x="-171450" y="-228600"/>
              <a:ext cx="4762500" cy="708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9" b="27161"/>
            <a:stretch>
              <a:fillRect/>
            </a:stretch>
          </p:blipFill>
          <p:spPr bwMode="auto">
            <a:xfrm>
              <a:off x="4572000" y="0"/>
              <a:ext cx="47482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02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95686"/>
            <a:ext cx="8763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663366"/>
                </a:solidFill>
                <a:ea typeface="+mj-ea"/>
                <a:cs typeface="+mj-cs"/>
              </a:rPr>
              <a:t>ACCK Technology 1966-1976 </a:t>
            </a:r>
            <a:r>
              <a:rPr lang="en-US" sz="4000" dirty="0" smtClean="0">
                <a:solidFill>
                  <a:srgbClr val="AD7D4D"/>
                </a:solidFill>
                <a:ea typeface="+mj-ea"/>
                <a:cs typeface="+mj-cs"/>
              </a:rPr>
              <a:t/>
            </a:r>
            <a:br>
              <a:rPr lang="en-US" sz="4000" dirty="0" smtClean="0">
                <a:solidFill>
                  <a:srgbClr val="AD7D4D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accent4"/>
                </a:solidFill>
                <a:ea typeface="+mj-ea"/>
                <a:cs typeface="+mj-cs"/>
              </a:rPr>
              <a:t>ACCK into new quarters with new computer system</a:t>
            </a:r>
          </a:p>
        </p:txBody>
      </p:sp>
      <p:pic>
        <p:nvPicPr>
          <p:cNvPr id="245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" y="1401763"/>
            <a:ext cx="4105275" cy="4724400"/>
          </a:xfrm>
        </p:spPr>
      </p:pic>
      <p:sp>
        <p:nvSpPr>
          <p:cNvPr id="245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14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mbria" charset="0"/>
              </a:rPr>
              <a:t>McPherson Sentinel 5/20/76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mbria" charset="0"/>
              </a:rPr>
              <a:t>The crane is hoisting $200,000 of computer equipment into the new ACCK building at 100 N. Main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400" dirty="0">
                <a:latin typeface="Cambria" charset="0"/>
              </a:rPr>
              <a:t>“</a:t>
            </a:r>
            <a:r>
              <a:rPr lang="en-US" altLang="ja-JP" sz="2400" dirty="0">
                <a:latin typeface="Cambria" charset="0"/>
              </a:rPr>
              <a:t>The six colleges will have remote terminals which will connect them to the ACCK computer. . [and] the computer system will be available to all six colleges day and night. .</a:t>
            </a:r>
            <a:r>
              <a:rPr lang="ja-JP" altLang="en-US" sz="2400" dirty="0">
                <a:latin typeface="Cambria" charset="0"/>
              </a:rPr>
              <a:t>”</a:t>
            </a:r>
            <a:endParaRPr lang="en-US" altLang="ja-JP" sz="2400" dirty="0">
              <a:latin typeface="Cambri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mbr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7FDB-D3D6-F742-904E-04D080C81B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72698"/>
      </p:ext>
    </p:extLst>
  </p:cSld>
  <p:clrMapOvr>
    <a:masterClrMapping/>
  </p:clrMapOvr>
  <p:transition xmlns:p14="http://schemas.microsoft.com/office/powerpoint/2010/main" spd="med" advClick="0" advTm="15000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Technology Services – Before Migration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ACCK hosts and supports a shared ERP (administrative system) for the 6 member colleges</a:t>
            </a:r>
          </a:p>
          <a:p>
            <a:pPr lvl="1"/>
            <a:r>
              <a:rPr lang="en-US">
                <a:latin typeface="Calibri" charset="0"/>
              </a:rPr>
              <a:t>Jenzabar CX system</a:t>
            </a:r>
          </a:p>
          <a:p>
            <a:pPr lvl="1"/>
            <a:r>
              <a:rPr lang="en-US">
                <a:latin typeface="Calibri" charset="0"/>
              </a:rPr>
              <a:t>Each College has its own database instance (like its own system)</a:t>
            </a:r>
          </a:p>
          <a:p>
            <a:pPr lvl="1"/>
            <a:r>
              <a:rPr lang="en-US">
                <a:latin typeface="Calibri" charset="0"/>
              </a:rPr>
              <a:t>There is shared source code but each college has many customizations and individual configurations of the system</a:t>
            </a:r>
          </a:p>
          <a:p>
            <a:pPr lvl="1"/>
            <a:r>
              <a:rPr lang="en-US">
                <a:latin typeface="Calibri" charset="0"/>
              </a:rPr>
              <a:t>All data is housed and managed by ACCK</a:t>
            </a:r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ACCK provides Consulting, Training and Help Desk services in support of the ERP</a:t>
            </a:r>
          </a:p>
          <a:p>
            <a:r>
              <a:rPr lang="en-US">
                <a:latin typeface="Calibri" charset="0"/>
              </a:rPr>
              <a:t>Each College supports its own LAN/WAN and Desktops</a:t>
            </a:r>
          </a:p>
          <a:p>
            <a:r>
              <a:rPr lang="en-US">
                <a:latin typeface="Calibri" charset="0"/>
              </a:rPr>
              <a:t>Each Campus also has its own campus applications</a:t>
            </a:r>
          </a:p>
          <a:p>
            <a:r>
              <a:rPr lang="en-US">
                <a:latin typeface="Calibri" charset="0"/>
              </a:rPr>
              <a:t>The ACCK Datacenter hosts the equivalent of approximately 20 servers in a VMware (Windows / Linux) virtual and an HP Unix environment.</a:t>
            </a: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BA1DC9-6D6E-D94B-8979-AB8DC98D0EA6}" type="slidenum">
              <a:rPr lang="en-US" sz="1000">
                <a:solidFill>
                  <a:srgbClr val="7F7F7F"/>
                </a:solidFill>
              </a:rPr>
              <a:pPr eaLnBrk="1" hangingPunct="1"/>
              <a:t>8</a:t>
            </a:fld>
            <a:endParaRPr 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4608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ERP Modules and Services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err="1">
                <a:latin typeface="Calibri" charset="0"/>
              </a:rPr>
              <a:t>Jenzabar</a:t>
            </a:r>
            <a:r>
              <a:rPr lang="en-US" dirty="0">
                <a:latin typeface="Calibri" charset="0"/>
              </a:rPr>
              <a:t> System provides support for all major administrative functions:</a:t>
            </a:r>
          </a:p>
          <a:p>
            <a:r>
              <a:rPr lang="en-US" dirty="0">
                <a:latin typeface="Calibri" charset="0"/>
              </a:rPr>
              <a:t>Recruiting and Admissions</a:t>
            </a:r>
          </a:p>
          <a:p>
            <a:r>
              <a:rPr lang="en-US" dirty="0">
                <a:latin typeface="Calibri" charset="0"/>
              </a:rPr>
              <a:t>Registrar (Student Information System)</a:t>
            </a:r>
          </a:p>
          <a:p>
            <a:r>
              <a:rPr lang="en-US" dirty="0">
                <a:latin typeface="Calibri" charset="0"/>
              </a:rPr>
              <a:t>Housing and Student Life</a:t>
            </a:r>
          </a:p>
          <a:p>
            <a:r>
              <a:rPr lang="en-US" dirty="0">
                <a:latin typeface="Calibri" charset="0"/>
              </a:rPr>
              <a:t>Business Operations</a:t>
            </a:r>
          </a:p>
          <a:p>
            <a:r>
              <a:rPr lang="en-US" dirty="0">
                <a:latin typeface="Calibri" charset="0"/>
              </a:rPr>
              <a:t>Learning Management System (e-Racer / Moodle)</a:t>
            </a:r>
          </a:p>
          <a:p>
            <a:r>
              <a:rPr lang="en-US" dirty="0">
                <a:latin typeface="Calibri" charset="0"/>
              </a:rPr>
              <a:t>Advancement </a:t>
            </a:r>
          </a:p>
        </p:txBody>
      </p:sp>
      <p:sp>
        <p:nvSpPr>
          <p:cNvPr id="26627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ACCK provides a range of services and activities supporting the system</a:t>
            </a:r>
          </a:p>
          <a:p>
            <a:pPr lvl="1"/>
            <a:r>
              <a:rPr lang="en-US" sz="2000" dirty="0">
                <a:latin typeface="Calibri" charset="0"/>
              </a:rPr>
              <a:t>Central Help Desk</a:t>
            </a:r>
          </a:p>
          <a:p>
            <a:pPr lvl="1"/>
            <a:r>
              <a:rPr lang="en-US" sz="2000" dirty="0">
                <a:latin typeface="Calibri" charset="0"/>
              </a:rPr>
              <a:t>Liaison to </a:t>
            </a:r>
            <a:r>
              <a:rPr lang="en-US" sz="2000" dirty="0" err="1">
                <a:latin typeface="Calibri" charset="0"/>
              </a:rPr>
              <a:t>Jenzabar</a:t>
            </a:r>
            <a:r>
              <a:rPr lang="en-US" sz="2000" dirty="0">
                <a:latin typeface="Calibri" charset="0"/>
              </a:rPr>
              <a:t> for major problems</a:t>
            </a:r>
          </a:p>
          <a:p>
            <a:pPr lvl="1"/>
            <a:r>
              <a:rPr lang="en-US" sz="2000" dirty="0">
                <a:latin typeface="Calibri" charset="0"/>
              </a:rPr>
              <a:t>Training and Training Coordination</a:t>
            </a:r>
          </a:p>
          <a:p>
            <a:pPr lvl="1"/>
            <a:r>
              <a:rPr lang="en-US" sz="2000" dirty="0">
                <a:latin typeface="Calibri" charset="0"/>
              </a:rPr>
              <a:t>Project management and implementation of upgrades</a:t>
            </a:r>
          </a:p>
          <a:p>
            <a:pPr lvl="1"/>
            <a:r>
              <a:rPr lang="en-US" sz="2000" dirty="0">
                <a:latin typeface="Calibri" charset="0"/>
              </a:rPr>
              <a:t>System administration and DBA functions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F8D95F-0814-B841-8EA3-A599C0A6D4A8}" type="slidenum">
              <a:rPr lang="en-US" sz="1000">
                <a:solidFill>
                  <a:srgbClr val="7F7F7F"/>
                </a:solidFill>
              </a:rPr>
              <a:pPr eaLnBrk="1" hangingPunct="1"/>
              <a:t>9</a:t>
            </a:fld>
            <a:endParaRPr 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79611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1527</TotalTime>
  <Words>2080</Words>
  <Application>Microsoft Macintosh PowerPoint</Application>
  <PresentationFormat>On-screen Show (4:3)</PresentationFormat>
  <Paragraphs>347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Advantage</vt:lpstr>
      <vt:lpstr>Moving Toward the Cloud   </vt:lpstr>
      <vt:lpstr>Our Session Will Consider:</vt:lpstr>
      <vt:lpstr>An Introduction To ACCK</vt:lpstr>
      <vt:lpstr>ACCK Members Since 1966</vt:lpstr>
      <vt:lpstr>ACCK  Mission</vt:lpstr>
      <vt:lpstr>Shared Technology Services</vt:lpstr>
      <vt:lpstr>ACCK Technology 1966-1976  ACCK into new quarters with new computer system</vt:lpstr>
      <vt:lpstr>Technology Services – Before Migration</vt:lpstr>
      <vt:lpstr>ERP Modules and Services</vt:lpstr>
      <vt:lpstr>ACCK  Technology Organization</vt:lpstr>
      <vt:lpstr>Our Challenges – A Needs Assessment</vt:lpstr>
      <vt:lpstr>Identifying Specific Data Center Needs</vt:lpstr>
      <vt:lpstr>Building the Business Case for Hosting      (Simplified estimated costs for a three year period)</vt:lpstr>
      <vt:lpstr>Business Case Notes</vt:lpstr>
      <vt:lpstr>Planning the Migration</vt:lpstr>
      <vt:lpstr>Virtual Infrastructure Configuration (cont.)</vt:lpstr>
      <vt:lpstr>PowerPoint Presentation</vt:lpstr>
      <vt:lpstr>Virtual Infrastructure Configuration (cont.)</vt:lpstr>
      <vt:lpstr>Planning The Migration (cont.)</vt:lpstr>
      <vt:lpstr>PowerPoint Presentation</vt:lpstr>
      <vt:lpstr>The Migration Experience</vt:lpstr>
      <vt:lpstr>PowerPoint Presentation</vt:lpstr>
      <vt:lpstr>The Current Status of the Project</vt:lpstr>
      <vt:lpstr>Future Plans and Considerations</vt:lpstr>
      <vt:lpstr>Some Things We Learned</vt:lpstr>
      <vt:lpstr>Conclusions</vt:lpstr>
      <vt:lpstr>Questions and Discussion</vt:lpstr>
    </vt:vector>
  </TitlesOfParts>
  <Company>Pittsburg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Toward the Cloud   </dc:title>
  <dc:creator>Jerry W. Smith</dc:creator>
  <cp:lastModifiedBy>Cathy Rodriguez</cp:lastModifiedBy>
  <cp:revision>14</cp:revision>
  <dcterms:created xsi:type="dcterms:W3CDTF">2012-05-17T21:02:01Z</dcterms:created>
  <dcterms:modified xsi:type="dcterms:W3CDTF">2012-06-12T20:49:39Z</dcterms:modified>
</cp:coreProperties>
</file>