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56" r:id="rId2"/>
    <p:sldId id="258" r:id="rId3"/>
    <p:sldId id="268" r:id="rId4"/>
    <p:sldId id="257" r:id="rId5"/>
    <p:sldId id="267" r:id="rId6"/>
    <p:sldId id="270" r:id="rId7"/>
    <p:sldId id="259" r:id="rId8"/>
    <p:sldId id="262" r:id="rId9"/>
    <p:sldId id="263" r:id="rId10"/>
    <p:sldId id="260" r:id="rId11"/>
    <p:sldId id="261" r:id="rId12"/>
    <p:sldId id="264" r:id="rId13"/>
    <p:sldId id="265" r:id="rId14"/>
    <p:sldId id="266" r:id="rId15"/>
    <p:sldId id="269" r:id="rId16"/>
  </p:sldIdLst>
  <p:sldSz cx="9144000" cy="6858000" type="screen4x3"/>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3C8C2C4E-0FE6-442D-BD57-591A932360BF}" type="datetimeFigureOut">
              <a:rPr lang="en-US" smtClean="0"/>
              <a:t>5/22/2012</a:t>
            </a:fld>
            <a:endParaRPr lang="en-US"/>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59BA7380-5A68-4555-9EC3-1B915D2BC354}" type="slidenum">
              <a:rPr lang="en-US" smtClean="0"/>
              <a:t>‹#›</a:t>
            </a:fld>
            <a:endParaRPr lang="en-US"/>
          </a:p>
        </p:txBody>
      </p:sp>
    </p:spTree>
    <p:extLst>
      <p:ext uri="{BB962C8B-B14F-4D97-AF65-F5344CB8AC3E}">
        <p14:creationId xmlns:p14="http://schemas.microsoft.com/office/powerpoint/2010/main" val="3193402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6688" y="0"/>
            <a:ext cx="3041650" cy="465138"/>
          </a:xfrm>
          <a:prstGeom prst="rect">
            <a:avLst/>
          </a:prstGeom>
        </p:spPr>
        <p:txBody>
          <a:bodyPr vert="horz" lIns="91440" tIns="45720" rIns="91440" bIns="45720" rtlCol="0"/>
          <a:lstStyle>
            <a:lvl1pPr algn="r">
              <a:defRPr sz="1200"/>
            </a:lvl1pPr>
          </a:lstStyle>
          <a:p>
            <a:fld id="{D4C3C989-F2C2-4D23-AC8C-723ECFB3A42D}" type="datetimeFigureOut">
              <a:rPr lang="en-US" smtClean="0"/>
              <a:t>5/22/2012</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9600"/>
            <a:ext cx="5616575" cy="41878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200"/>
            <a:ext cx="304165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6688" y="8839200"/>
            <a:ext cx="3041650" cy="465138"/>
          </a:xfrm>
          <a:prstGeom prst="rect">
            <a:avLst/>
          </a:prstGeom>
        </p:spPr>
        <p:txBody>
          <a:bodyPr vert="horz" lIns="91440" tIns="45720" rIns="91440" bIns="45720" rtlCol="0" anchor="b"/>
          <a:lstStyle>
            <a:lvl1pPr algn="r">
              <a:defRPr sz="1200"/>
            </a:lvl1pPr>
          </a:lstStyle>
          <a:p>
            <a:fld id="{2FE532D2-1E66-4F64-B165-E32371ADD5D3}" type="slidenum">
              <a:rPr lang="en-US" smtClean="0"/>
              <a:t>‹#›</a:t>
            </a:fld>
            <a:endParaRPr lang="en-US"/>
          </a:p>
        </p:txBody>
      </p:sp>
    </p:spTree>
    <p:extLst>
      <p:ext uri="{BB962C8B-B14F-4D97-AF65-F5344CB8AC3E}">
        <p14:creationId xmlns:p14="http://schemas.microsoft.com/office/powerpoint/2010/main" val="2110538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E532D2-1E66-4F64-B165-E32371ADD5D3}" type="slidenum">
              <a:rPr lang="en-US" smtClean="0"/>
              <a:t>1</a:t>
            </a:fld>
            <a:endParaRPr lang="en-US"/>
          </a:p>
        </p:txBody>
      </p:sp>
    </p:spTree>
    <p:extLst>
      <p:ext uri="{BB962C8B-B14F-4D97-AF65-F5344CB8AC3E}">
        <p14:creationId xmlns:p14="http://schemas.microsoft.com/office/powerpoint/2010/main" val="3078744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Additional Recommendations:</a:t>
            </a:r>
            <a:endParaRPr lang="en-US" dirty="0"/>
          </a:p>
        </p:txBody>
      </p:sp>
      <p:sp>
        <p:nvSpPr>
          <p:cNvPr id="4" name="Slide Number Placeholder 3"/>
          <p:cNvSpPr>
            <a:spLocks noGrp="1"/>
          </p:cNvSpPr>
          <p:nvPr>
            <p:ph type="sldNum" sz="quarter" idx="10"/>
          </p:nvPr>
        </p:nvSpPr>
        <p:spPr/>
        <p:txBody>
          <a:bodyPr/>
          <a:lstStyle/>
          <a:p>
            <a:fld id="{2FE532D2-1E66-4F64-B165-E32371ADD5D3}" type="slidenum">
              <a:rPr lang="en-US" smtClean="0"/>
              <a:t>15</a:t>
            </a:fld>
            <a:endParaRPr lang="en-US"/>
          </a:p>
        </p:txBody>
      </p:sp>
    </p:spTree>
    <p:extLst>
      <p:ext uri="{BB962C8B-B14F-4D97-AF65-F5344CB8AC3E}">
        <p14:creationId xmlns:p14="http://schemas.microsoft.com/office/powerpoint/2010/main" val="241538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C06078-7DDE-4DC4-94EB-33F9BE9916BA}" type="datetime1">
              <a:rPr lang="en-US" smtClean="0"/>
              <a:t>5/22/2012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2954346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E6681A-F4DA-4C13-8FCE-BAC22B0BA0DC}" type="datetime1">
              <a:rPr lang="en-US" smtClean="0"/>
              <a:t>5/22/2012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3262881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7899CE-4740-476E-A092-60519BBDA2B3}" type="datetime1">
              <a:rPr lang="en-US" smtClean="0"/>
              <a:t>5/22/2012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482629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FB9042-C3D6-48D8-905F-463152A78D93}" type="datetime1">
              <a:rPr lang="en-US" smtClean="0"/>
              <a:t>5/22/2012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1818757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6B0917-20A2-49F5-99BF-3253384C6A4D}" type="datetime1">
              <a:rPr lang="en-US" smtClean="0"/>
              <a:t>5/22/2012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1886691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C0DF89-E282-4429-8A79-3F613F80A80E}" type="datetime1">
              <a:rPr lang="en-US" smtClean="0"/>
              <a:t>5/22/2012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3541961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4E5E2E-2453-47B6-B204-309659D666F3}" type="datetime1">
              <a:rPr lang="en-US" smtClean="0"/>
              <a:t>5/22/2012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3201731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EB72C0-3A43-4DFC-9EC9-3CB333C14F2E}" type="datetime1">
              <a:rPr lang="en-US" smtClean="0"/>
              <a:t>5/22/2012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2061788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E74BE2-4756-4774-8B53-6FD59458BDF6}" type="datetime1">
              <a:rPr lang="en-US" smtClean="0"/>
              <a:t>5/22/2012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2943522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D6994-E9CE-4703-B1A2-212DCB5AA294}" type="datetime1">
              <a:rPr lang="en-US" smtClean="0"/>
              <a:t>5/22/2012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4031824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6ECBC7-6838-4133-A83C-330F94C31F48}" type="datetime1">
              <a:rPr lang="en-US" smtClean="0"/>
              <a:t>5/22/2012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3548114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EF4F7E-F84B-4886-850D-A3A2948BC87A}" type="datetime1">
              <a:rPr lang="en-US" smtClean="0"/>
              <a:t>5/22/2012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7380DB-94A1-1248-A8A1-9DE20FD1B445}" type="slidenum">
              <a:rPr lang="en-US" smtClean="0"/>
              <a:t>‹#›</a:t>
            </a:fld>
            <a:endParaRPr lang="en-US"/>
          </a:p>
        </p:txBody>
      </p:sp>
    </p:spTree>
    <p:extLst>
      <p:ext uri="{BB962C8B-B14F-4D97-AF65-F5344CB8AC3E}">
        <p14:creationId xmlns:p14="http://schemas.microsoft.com/office/powerpoint/2010/main" val="3650758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1" y="966981"/>
            <a:ext cx="6866793" cy="707886"/>
          </a:xfrm>
          <a:prstGeom prst="rect">
            <a:avLst/>
          </a:prstGeom>
          <a:noFill/>
        </p:spPr>
        <p:txBody>
          <a:bodyPr wrap="square" rtlCol="0">
            <a:spAutoFit/>
          </a:bodyPr>
          <a:lstStyle/>
          <a:p>
            <a:r>
              <a:rPr lang="en-US" sz="4000" b="1" dirty="0" smtClean="0">
                <a:latin typeface="Albertus Medium" pitchFamily="34" charset="0"/>
              </a:rPr>
              <a:t>CHECK 2012</a:t>
            </a:r>
            <a:endParaRPr lang="en-US" sz="4000" b="1" dirty="0">
              <a:latin typeface="Albertus Medium" pitchFamily="34" charset="0"/>
            </a:endParaRPr>
          </a:p>
        </p:txBody>
      </p:sp>
      <p:sp>
        <p:nvSpPr>
          <p:cNvPr id="5" name="TextBox 4"/>
          <p:cNvSpPr txBox="1"/>
          <p:nvPr/>
        </p:nvSpPr>
        <p:spPr>
          <a:xfrm>
            <a:off x="1059471" y="1906609"/>
            <a:ext cx="7214952" cy="1046440"/>
          </a:xfrm>
          <a:prstGeom prst="rect">
            <a:avLst/>
          </a:prstGeom>
          <a:noFill/>
        </p:spPr>
        <p:txBody>
          <a:bodyPr wrap="square" rtlCol="0">
            <a:spAutoFit/>
          </a:bodyPr>
          <a:lstStyle/>
          <a:p>
            <a:r>
              <a:rPr lang="en-US" sz="3400" dirty="0" smtClean="0">
                <a:latin typeface="Albertus Medium" pitchFamily="34" charset="0"/>
              </a:rPr>
              <a:t>Bridging the Gap for Mobile Devices: </a:t>
            </a:r>
          </a:p>
          <a:p>
            <a:r>
              <a:rPr lang="en-US" sz="2800" i="1" dirty="0" smtClean="0">
                <a:latin typeface="Albertus Medium" pitchFamily="34" charset="0"/>
              </a:rPr>
              <a:t>Eager Adoption v. Practical Support</a:t>
            </a:r>
            <a:endParaRPr lang="en-US" sz="2800" i="1" dirty="0">
              <a:latin typeface="Albertus Medium" pitchFamily="34" charset="0"/>
            </a:endParaRPr>
          </a:p>
        </p:txBody>
      </p:sp>
      <p:sp>
        <p:nvSpPr>
          <p:cNvPr id="6" name="TextBox 5"/>
          <p:cNvSpPr txBox="1"/>
          <p:nvPr/>
        </p:nvSpPr>
        <p:spPr>
          <a:xfrm>
            <a:off x="1059472" y="3721003"/>
            <a:ext cx="6866793" cy="1107996"/>
          </a:xfrm>
          <a:prstGeom prst="rect">
            <a:avLst/>
          </a:prstGeom>
          <a:noFill/>
        </p:spPr>
        <p:txBody>
          <a:bodyPr wrap="square" rtlCol="0">
            <a:spAutoFit/>
          </a:bodyPr>
          <a:lstStyle/>
          <a:p>
            <a:r>
              <a:rPr lang="en-US" sz="2400" dirty="0" smtClean="0">
                <a:latin typeface="Albertus Medium" pitchFamily="34" charset="0"/>
              </a:rPr>
              <a:t>Emporia State University</a:t>
            </a:r>
          </a:p>
          <a:p>
            <a:r>
              <a:rPr lang="en-US" sz="2400" i="1" dirty="0">
                <a:latin typeface="Albertus Medium" pitchFamily="34" charset="0"/>
              </a:rPr>
              <a:t>T</a:t>
            </a:r>
            <a:r>
              <a:rPr lang="en-US" sz="2400" i="1" dirty="0" smtClean="0">
                <a:latin typeface="Albertus Medium" pitchFamily="34" charset="0"/>
              </a:rPr>
              <a:t>he Faculty &amp; Staff Support Perspective</a:t>
            </a:r>
          </a:p>
          <a:p>
            <a:r>
              <a:rPr lang="en-US" dirty="0" smtClean="0">
                <a:latin typeface="Albertus Medium" pitchFamily="34" charset="0"/>
              </a:rPr>
              <a:t>Cory Falldine (Director, User Support Services)</a:t>
            </a:r>
            <a:endParaRPr lang="en-US" dirty="0">
              <a:latin typeface="Albertus Medium" pitchFamily="34" charset="0"/>
            </a:endParaRPr>
          </a:p>
        </p:txBody>
      </p:sp>
      <p:sp>
        <p:nvSpPr>
          <p:cNvPr id="4" name="Slide Number Placeholder 3"/>
          <p:cNvSpPr>
            <a:spLocks noGrp="1"/>
          </p:cNvSpPr>
          <p:nvPr>
            <p:ph type="sldNum" sz="quarter" idx="12"/>
          </p:nvPr>
        </p:nvSpPr>
        <p:spPr/>
        <p:txBody>
          <a:bodyPr/>
          <a:lstStyle/>
          <a:p>
            <a:fld id="{3D7380DB-94A1-1248-A8A1-9DE20FD1B445}" type="slidenum">
              <a:rPr lang="en-US" smtClean="0"/>
              <a:t>1</a:t>
            </a:fld>
            <a:endParaRPr lang="en-US"/>
          </a:p>
        </p:txBody>
      </p:sp>
    </p:spTree>
    <p:extLst>
      <p:ext uri="{BB962C8B-B14F-4D97-AF65-F5344CB8AC3E}">
        <p14:creationId xmlns:p14="http://schemas.microsoft.com/office/powerpoint/2010/main" val="248698358"/>
      </p:ext>
    </p:extLst>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2" y="518746"/>
            <a:ext cx="6866793" cy="707886"/>
          </a:xfrm>
          <a:prstGeom prst="rect">
            <a:avLst/>
          </a:prstGeom>
          <a:noFill/>
        </p:spPr>
        <p:txBody>
          <a:bodyPr wrap="square" rtlCol="0">
            <a:spAutoFit/>
          </a:bodyPr>
          <a:lstStyle/>
          <a:p>
            <a:r>
              <a:rPr lang="en-US" sz="4000" b="1" dirty="0" smtClean="0">
                <a:latin typeface="Albertus Medium" pitchFamily="34" charset="0"/>
              </a:rPr>
              <a:t>Mobile Device Guidelines</a:t>
            </a:r>
          </a:p>
        </p:txBody>
      </p:sp>
      <p:sp>
        <p:nvSpPr>
          <p:cNvPr id="4" name="TextBox 3"/>
          <p:cNvSpPr txBox="1"/>
          <p:nvPr/>
        </p:nvSpPr>
        <p:spPr>
          <a:xfrm>
            <a:off x="957110" y="1608094"/>
            <a:ext cx="7631078" cy="3970318"/>
          </a:xfrm>
          <a:prstGeom prst="rect">
            <a:avLst/>
          </a:prstGeom>
          <a:noFill/>
        </p:spPr>
        <p:txBody>
          <a:bodyPr wrap="square" rtlCol="0">
            <a:spAutoFit/>
          </a:bodyPr>
          <a:lstStyle/>
          <a:p>
            <a:pPr marL="285750" indent="-285750">
              <a:buFont typeface="Arial" pitchFamily="34" charset="0"/>
              <a:buChar char="•"/>
            </a:pPr>
            <a:r>
              <a:rPr lang="en-US" sz="3200" dirty="0" smtClean="0">
                <a:latin typeface="Albertus Medium" pitchFamily="34" charset="0"/>
              </a:rPr>
              <a:t>Overview Includes –</a:t>
            </a:r>
          </a:p>
          <a:p>
            <a:endParaRPr lang="en-US" sz="800" dirty="0" smtClean="0">
              <a:latin typeface="Albertus Medium" pitchFamily="34" charset="0"/>
            </a:endParaRPr>
          </a:p>
          <a:p>
            <a:pPr marL="914400" lvl="1" indent="-457200">
              <a:buFont typeface="+mj-lt"/>
              <a:buAutoNum type="arabicPeriod"/>
            </a:pPr>
            <a:r>
              <a:rPr lang="en-US" sz="2400" dirty="0" smtClean="0">
                <a:latin typeface="Albertus Medium" pitchFamily="34" charset="0"/>
              </a:rPr>
              <a:t>What Constitutes a Mobile Device</a:t>
            </a:r>
          </a:p>
          <a:p>
            <a:pPr marL="914400" lvl="1" indent="-457200">
              <a:buFont typeface="+mj-lt"/>
              <a:buAutoNum type="arabicPeriod"/>
            </a:pPr>
            <a:r>
              <a:rPr lang="en-US" sz="2400" dirty="0" smtClean="0">
                <a:latin typeface="Albertus Medium" pitchFamily="34" charset="0"/>
              </a:rPr>
              <a:t>Contracts (3G, etc.)</a:t>
            </a:r>
          </a:p>
          <a:p>
            <a:pPr marL="914400" lvl="1" indent="-457200">
              <a:buFont typeface="+mj-lt"/>
              <a:buAutoNum type="arabicPeriod"/>
            </a:pPr>
            <a:r>
              <a:rPr lang="en-US" sz="2400" dirty="0" smtClean="0">
                <a:latin typeface="Albertus Medium" pitchFamily="34" charset="0"/>
              </a:rPr>
              <a:t>Security &amp; Encryption (incl. Lost/Stolen Devices)</a:t>
            </a:r>
          </a:p>
          <a:p>
            <a:pPr marL="914400" lvl="1" indent="-457200">
              <a:buFont typeface="+mj-lt"/>
              <a:buAutoNum type="arabicPeriod"/>
            </a:pPr>
            <a:r>
              <a:rPr lang="en-US" sz="2400" dirty="0" smtClean="0">
                <a:latin typeface="Albertus Medium" pitchFamily="34" charset="0"/>
              </a:rPr>
              <a:t>Purchasing the Device</a:t>
            </a:r>
          </a:p>
          <a:p>
            <a:pPr marL="914400" lvl="1" indent="-457200">
              <a:buFont typeface="+mj-lt"/>
              <a:buAutoNum type="arabicPeriod"/>
            </a:pPr>
            <a:r>
              <a:rPr lang="en-US" sz="2400" dirty="0" smtClean="0">
                <a:latin typeface="Albertus Medium" pitchFamily="34" charset="0"/>
              </a:rPr>
              <a:t>Configuring the Device</a:t>
            </a:r>
          </a:p>
          <a:p>
            <a:pPr marL="914400" lvl="1" indent="-457200">
              <a:buFont typeface="+mj-lt"/>
              <a:buAutoNum type="arabicPeriod"/>
            </a:pPr>
            <a:r>
              <a:rPr lang="en-US" sz="2400" dirty="0" smtClean="0">
                <a:latin typeface="Albertus Medium" pitchFamily="34" charset="0"/>
              </a:rPr>
              <a:t>Personal v. Business Use</a:t>
            </a:r>
          </a:p>
          <a:p>
            <a:pPr marL="914400" lvl="1" indent="-457200">
              <a:buFont typeface="+mj-lt"/>
              <a:buAutoNum type="arabicPeriod"/>
            </a:pPr>
            <a:r>
              <a:rPr lang="en-US" sz="2400" dirty="0" smtClean="0">
                <a:latin typeface="Albertus Medium" pitchFamily="34" charset="0"/>
              </a:rPr>
              <a:t>Classroom &amp; Checkout Use</a:t>
            </a:r>
          </a:p>
          <a:p>
            <a:pPr marL="914400" lvl="1" indent="-457200">
              <a:buFont typeface="+mj-lt"/>
              <a:buAutoNum type="arabicPeriod"/>
            </a:pPr>
            <a:endParaRPr lang="en-US" sz="2400" dirty="0" smtClean="0">
              <a:latin typeface="Albertus Medium" pitchFamily="34" charset="0"/>
            </a:endParaRPr>
          </a:p>
          <a:p>
            <a:pPr marL="742950" lvl="1" indent="-285750">
              <a:buFont typeface="Arial" pitchFamily="34" charset="0"/>
              <a:buChar char="•"/>
            </a:pPr>
            <a:endParaRPr lang="en-US" sz="1400" dirty="0" smtClean="0">
              <a:latin typeface="Albertus Medium" pitchFamily="34" charset="0"/>
            </a:endParaRPr>
          </a:p>
        </p:txBody>
      </p:sp>
      <p:sp>
        <p:nvSpPr>
          <p:cNvPr id="5" name="Slide Number Placeholder 4"/>
          <p:cNvSpPr>
            <a:spLocks noGrp="1"/>
          </p:cNvSpPr>
          <p:nvPr>
            <p:ph type="sldNum" sz="quarter" idx="12"/>
          </p:nvPr>
        </p:nvSpPr>
        <p:spPr/>
        <p:txBody>
          <a:bodyPr/>
          <a:lstStyle/>
          <a:p>
            <a:fld id="{3D7380DB-94A1-1248-A8A1-9DE20FD1B445}" type="slidenum">
              <a:rPr lang="en-US" smtClean="0"/>
              <a:t>10</a:t>
            </a:fld>
            <a:endParaRPr lang="en-US"/>
          </a:p>
        </p:txBody>
      </p:sp>
    </p:spTree>
    <p:extLst>
      <p:ext uri="{BB962C8B-B14F-4D97-AF65-F5344CB8AC3E}">
        <p14:creationId xmlns:p14="http://schemas.microsoft.com/office/powerpoint/2010/main" val="2643618775"/>
      </p:ext>
    </p:extLst>
  </p:cSld>
  <p:clrMapOvr>
    <a:masterClrMapping/>
  </p:clrMapOvr>
  <p:transition spd="slow">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2" y="518746"/>
            <a:ext cx="7528716" cy="707886"/>
          </a:xfrm>
          <a:prstGeom prst="rect">
            <a:avLst/>
          </a:prstGeom>
          <a:noFill/>
        </p:spPr>
        <p:txBody>
          <a:bodyPr wrap="square" rtlCol="0">
            <a:spAutoFit/>
          </a:bodyPr>
          <a:lstStyle/>
          <a:p>
            <a:r>
              <a:rPr lang="en-US" sz="4000" b="1" dirty="0" smtClean="0">
                <a:latin typeface="Albertus Medium" pitchFamily="34" charset="0"/>
              </a:rPr>
              <a:t>Apple OS Device Guidelines</a:t>
            </a:r>
          </a:p>
        </p:txBody>
      </p:sp>
      <p:sp>
        <p:nvSpPr>
          <p:cNvPr id="4" name="TextBox 3"/>
          <p:cNvSpPr txBox="1"/>
          <p:nvPr/>
        </p:nvSpPr>
        <p:spPr>
          <a:xfrm>
            <a:off x="957110" y="1755876"/>
            <a:ext cx="7631078" cy="2985433"/>
          </a:xfrm>
          <a:prstGeom prst="rect">
            <a:avLst/>
          </a:prstGeom>
          <a:noFill/>
        </p:spPr>
        <p:txBody>
          <a:bodyPr wrap="square" rtlCol="0">
            <a:spAutoFit/>
          </a:bodyPr>
          <a:lstStyle/>
          <a:p>
            <a:pPr marL="514350" indent="-514350">
              <a:buFont typeface="+mj-lt"/>
              <a:buAutoNum type="arabicPeriod"/>
            </a:pPr>
            <a:r>
              <a:rPr lang="en-US" sz="2800" dirty="0" smtClean="0">
                <a:latin typeface="Albertus Medium" pitchFamily="34" charset="0"/>
              </a:rPr>
              <a:t>Choosing Your Device</a:t>
            </a:r>
          </a:p>
          <a:p>
            <a:pPr marL="514350" indent="-514350">
              <a:buFont typeface="+mj-lt"/>
              <a:buAutoNum type="arabicPeriod"/>
            </a:pPr>
            <a:endParaRPr lang="en-US" sz="400" dirty="0" smtClean="0">
              <a:latin typeface="Albertus Medium" pitchFamily="34" charset="0"/>
            </a:endParaRPr>
          </a:p>
          <a:p>
            <a:pPr marL="514350" indent="-514350">
              <a:buFont typeface="+mj-lt"/>
              <a:buAutoNum type="arabicPeriod"/>
            </a:pPr>
            <a:r>
              <a:rPr lang="en-US" sz="2800" dirty="0" smtClean="0">
                <a:latin typeface="Albertus Medium" pitchFamily="34" charset="0"/>
              </a:rPr>
              <a:t>Mobile Contracts</a:t>
            </a:r>
          </a:p>
          <a:p>
            <a:pPr marL="514350" indent="-514350">
              <a:buFont typeface="+mj-lt"/>
              <a:buAutoNum type="arabicPeriod"/>
            </a:pPr>
            <a:endParaRPr lang="en-US" sz="400" dirty="0" smtClean="0">
              <a:latin typeface="Albertus Medium" pitchFamily="34" charset="0"/>
            </a:endParaRPr>
          </a:p>
          <a:p>
            <a:pPr marL="514350" indent="-514350">
              <a:buFont typeface="+mj-lt"/>
              <a:buAutoNum type="arabicPeriod"/>
            </a:pPr>
            <a:r>
              <a:rPr lang="en-US" sz="2800" dirty="0" smtClean="0">
                <a:latin typeface="Albertus Medium" pitchFamily="34" charset="0"/>
              </a:rPr>
              <a:t>Setting up an iTunes Account</a:t>
            </a:r>
          </a:p>
          <a:p>
            <a:pPr marL="514350" indent="-514350">
              <a:buFont typeface="+mj-lt"/>
              <a:buAutoNum type="arabicPeriod"/>
            </a:pPr>
            <a:endParaRPr lang="en-US" sz="400" dirty="0" smtClean="0">
              <a:latin typeface="Albertus Medium" pitchFamily="34" charset="0"/>
            </a:endParaRPr>
          </a:p>
          <a:p>
            <a:pPr marL="514350" indent="-514350">
              <a:buFont typeface="+mj-lt"/>
              <a:buAutoNum type="arabicPeriod"/>
            </a:pPr>
            <a:r>
              <a:rPr lang="en-US" sz="2800" dirty="0" smtClean="0">
                <a:latin typeface="Albertus Medium" pitchFamily="34" charset="0"/>
              </a:rPr>
              <a:t>Downloading/Purchasing Apps </a:t>
            </a:r>
            <a:r>
              <a:rPr lang="en-US" sz="1400" dirty="0" smtClean="0">
                <a:latin typeface="Albertus Medium" pitchFamily="34" charset="0"/>
              </a:rPr>
              <a:t>(VPP or Unreimbursed)</a:t>
            </a:r>
          </a:p>
          <a:p>
            <a:pPr marL="514350" indent="-514350">
              <a:buFont typeface="+mj-lt"/>
              <a:buAutoNum type="arabicPeriod"/>
            </a:pPr>
            <a:endParaRPr lang="en-US" sz="400" dirty="0" smtClean="0">
              <a:latin typeface="Albertus Medium" pitchFamily="34" charset="0"/>
            </a:endParaRPr>
          </a:p>
          <a:p>
            <a:pPr marL="514350" indent="-514350">
              <a:buFont typeface="+mj-lt"/>
              <a:buAutoNum type="arabicPeriod"/>
            </a:pPr>
            <a:r>
              <a:rPr lang="en-US" sz="2800" dirty="0" smtClean="0">
                <a:latin typeface="Albertus Medium" pitchFamily="34" charset="0"/>
              </a:rPr>
              <a:t>Configuring Device </a:t>
            </a:r>
            <a:r>
              <a:rPr lang="en-US" sz="1400" dirty="0" smtClean="0">
                <a:latin typeface="Albertus Medium" pitchFamily="34" charset="0"/>
              </a:rPr>
              <a:t>(including Lab, Classroom, and Checkout Use)</a:t>
            </a:r>
          </a:p>
          <a:p>
            <a:pPr marL="514350" indent="-514350">
              <a:buFont typeface="+mj-lt"/>
              <a:buAutoNum type="arabicPeriod"/>
            </a:pPr>
            <a:endParaRPr lang="en-US" sz="400" dirty="0" smtClean="0">
              <a:latin typeface="Albertus Medium" pitchFamily="34" charset="0"/>
            </a:endParaRPr>
          </a:p>
          <a:p>
            <a:pPr marL="514350" indent="-514350">
              <a:buFont typeface="+mj-lt"/>
              <a:buAutoNum type="arabicPeriod"/>
            </a:pPr>
            <a:r>
              <a:rPr lang="en-US" sz="2800" dirty="0" smtClean="0">
                <a:latin typeface="Albertus Medium" pitchFamily="34" charset="0"/>
              </a:rPr>
              <a:t>Syncing/Backing Up Device</a:t>
            </a:r>
          </a:p>
        </p:txBody>
      </p:sp>
      <p:sp>
        <p:nvSpPr>
          <p:cNvPr id="5" name="Slide Number Placeholder 4"/>
          <p:cNvSpPr>
            <a:spLocks noGrp="1"/>
          </p:cNvSpPr>
          <p:nvPr>
            <p:ph type="sldNum" sz="quarter" idx="12"/>
          </p:nvPr>
        </p:nvSpPr>
        <p:spPr/>
        <p:txBody>
          <a:bodyPr/>
          <a:lstStyle/>
          <a:p>
            <a:fld id="{3D7380DB-94A1-1248-A8A1-9DE20FD1B445}" type="slidenum">
              <a:rPr lang="en-US" smtClean="0"/>
              <a:t>11</a:t>
            </a:fld>
            <a:endParaRPr lang="en-US"/>
          </a:p>
        </p:txBody>
      </p:sp>
    </p:spTree>
    <p:extLst>
      <p:ext uri="{BB962C8B-B14F-4D97-AF65-F5344CB8AC3E}">
        <p14:creationId xmlns:p14="http://schemas.microsoft.com/office/powerpoint/2010/main" val="1751177181"/>
      </p:ext>
    </p:extLst>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2" y="518746"/>
            <a:ext cx="6866793" cy="707886"/>
          </a:xfrm>
          <a:prstGeom prst="rect">
            <a:avLst/>
          </a:prstGeom>
          <a:noFill/>
        </p:spPr>
        <p:txBody>
          <a:bodyPr wrap="square" rtlCol="0">
            <a:spAutoFit/>
          </a:bodyPr>
          <a:lstStyle/>
          <a:p>
            <a:r>
              <a:rPr lang="en-US" sz="4000" b="1" dirty="0" smtClean="0">
                <a:latin typeface="Albertus Medium" pitchFamily="34" charset="0"/>
              </a:rPr>
              <a:t>Mobile Device Support</a:t>
            </a:r>
          </a:p>
        </p:txBody>
      </p:sp>
      <p:sp>
        <p:nvSpPr>
          <p:cNvPr id="4" name="TextBox 3"/>
          <p:cNvSpPr txBox="1"/>
          <p:nvPr/>
        </p:nvSpPr>
        <p:spPr>
          <a:xfrm>
            <a:off x="957110" y="1755876"/>
            <a:ext cx="7631078" cy="2185214"/>
          </a:xfrm>
          <a:prstGeom prst="rect">
            <a:avLst/>
          </a:prstGeom>
          <a:noFill/>
        </p:spPr>
        <p:txBody>
          <a:bodyPr wrap="square" rtlCol="0">
            <a:spAutoFit/>
          </a:bodyPr>
          <a:lstStyle/>
          <a:p>
            <a:r>
              <a:rPr lang="en-US" sz="2800" dirty="0" smtClean="0">
                <a:latin typeface="Albertus Medium" pitchFamily="34" charset="0"/>
              </a:rPr>
              <a:t>1. Mobile Device Support Guidelines</a:t>
            </a:r>
            <a:endParaRPr lang="en-US" i="1" dirty="0" smtClean="0">
              <a:latin typeface="Albertus Medium" pitchFamily="34" charset="0"/>
            </a:endParaRPr>
          </a:p>
          <a:p>
            <a:endParaRPr lang="en-US" sz="800" dirty="0" smtClean="0">
              <a:latin typeface="Albertus Medium" pitchFamily="34" charset="0"/>
            </a:endParaRPr>
          </a:p>
          <a:p>
            <a:r>
              <a:rPr lang="en-US" sz="2800" dirty="0" smtClean="0">
                <a:latin typeface="Albertus Medium" pitchFamily="34" charset="0"/>
              </a:rPr>
              <a:t>2. Mobile Device Support Website(s)</a:t>
            </a:r>
          </a:p>
          <a:p>
            <a:endParaRPr lang="en-US" sz="800" dirty="0" smtClean="0">
              <a:latin typeface="Albertus Medium" pitchFamily="34" charset="0"/>
            </a:endParaRPr>
          </a:p>
          <a:p>
            <a:r>
              <a:rPr lang="en-US" sz="2800" dirty="0" smtClean="0">
                <a:latin typeface="Albertus Medium" pitchFamily="34" charset="0"/>
              </a:rPr>
              <a:t>3. Mobile Device Support Training</a:t>
            </a:r>
          </a:p>
          <a:p>
            <a:endParaRPr lang="en-US" sz="800" dirty="0" smtClean="0">
              <a:latin typeface="Albertus Medium" pitchFamily="34" charset="0"/>
            </a:endParaRPr>
          </a:p>
          <a:p>
            <a:r>
              <a:rPr lang="en-US" sz="2800" dirty="0" smtClean="0">
                <a:latin typeface="Albertus Medium" pitchFamily="34" charset="0"/>
              </a:rPr>
              <a:t>4. Mobile Device Configuration &amp; Support</a:t>
            </a:r>
          </a:p>
        </p:txBody>
      </p:sp>
      <p:sp>
        <p:nvSpPr>
          <p:cNvPr id="5" name="Slide Number Placeholder 4"/>
          <p:cNvSpPr>
            <a:spLocks noGrp="1"/>
          </p:cNvSpPr>
          <p:nvPr>
            <p:ph type="sldNum" sz="quarter" idx="12"/>
          </p:nvPr>
        </p:nvSpPr>
        <p:spPr/>
        <p:txBody>
          <a:bodyPr/>
          <a:lstStyle/>
          <a:p>
            <a:fld id="{3D7380DB-94A1-1248-A8A1-9DE20FD1B445}" type="slidenum">
              <a:rPr lang="en-US" smtClean="0"/>
              <a:t>12</a:t>
            </a:fld>
            <a:endParaRPr lang="en-US"/>
          </a:p>
        </p:txBody>
      </p:sp>
    </p:spTree>
    <p:extLst>
      <p:ext uri="{BB962C8B-B14F-4D97-AF65-F5344CB8AC3E}">
        <p14:creationId xmlns:p14="http://schemas.microsoft.com/office/powerpoint/2010/main" val="520788150"/>
      </p:ext>
    </p:extLst>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2" y="518746"/>
            <a:ext cx="6866793" cy="707886"/>
          </a:xfrm>
          <a:prstGeom prst="rect">
            <a:avLst/>
          </a:prstGeom>
          <a:noFill/>
        </p:spPr>
        <p:txBody>
          <a:bodyPr wrap="square" rtlCol="0">
            <a:spAutoFit/>
          </a:bodyPr>
          <a:lstStyle/>
          <a:p>
            <a:r>
              <a:rPr lang="en-US" sz="4000" b="1" dirty="0" smtClean="0">
                <a:latin typeface="Albertus Medium" pitchFamily="34" charset="0"/>
              </a:rPr>
              <a:t>Mobile Device Support</a:t>
            </a:r>
          </a:p>
        </p:txBody>
      </p:sp>
      <p:sp>
        <p:nvSpPr>
          <p:cNvPr id="4" name="TextBox 3"/>
          <p:cNvSpPr txBox="1"/>
          <p:nvPr/>
        </p:nvSpPr>
        <p:spPr>
          <a:xfrm>
            <a:off x="1147594" y="4586706"/>
            <a:ext cx="7631078" cy="492443"/>
          </a:xfrm>
          <a:prstGeom prst="rect">
            <a:avLst/>
          </a:prstGeom>
          <a:noFill/>
        </p:spPr>
        <p:txBody>
          <a:bodyPr wrap="square" rtlCol="0">
            <a:spAutoFit/>
          </a:bodyPr>
          <a:lstStyle/>
          <a:p>
            <a:r>
              <a:rPr lang="en-US" i="1" dirty="0" smtClean="0">
                <a:latin typeface="Albertus Medium" pitchFamily="34" charset="0"/>
              </a:rPr>
              <a:t>Example of Mobile Device Support page for Apple Devices</a:t>
            </a:r>
          </a:p>
          <a:p>
            <a:endParaRPr lang="en-US" sz="800" dirty="0" smtClean="0">
              <a:latin typeface="Albertus Medium" pitchFamily="34"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7594" y="1320080"/>
            <a:ext cx="6149133" cy="325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fld id="{3D7380DB-94A1-1248-A8A1-9DE20FD1B445}" type="slidenum">
              <a:rPr lang="en-US" smtClean="0"/>
              <a:t>13</a:t>
            </a:fld>
            <a:endParaRPr lang="en-US"/>
          </a:p>
        </p:txBody>
      </p:sp>
    </p:spTree>
    <p:extLst>
      <p:ext uri="{BB962C8B-B14F-4D97-AF65-F5344CB8AC3E}">
        <p14:creationId xmlns:p14="http://schemas.microsoft.com/office/powerpoint/2010/main" val="2608828791"/>
      </p:ext>
    </p:extLst>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827"/>
            <a:ext cx="9144000" cy="6858000"/>
          </a:xfrm>
          <a:prstGeom prst="rect">
            <a:avLst/>
          </a:prstGeom>
        </p:spPr>
      </p:pic>
      <p:sp>
        <p:nvSpPr>
          <p:cNvPr id="3" name="TextBox 2"/>
          <p:cNvSpPr txBox="1"/>
          <p:nvPr/>
        </p:nvSpPr>
        <p:spPr>
          <a:xfrm>
            <a:off x="1059472" y="518746"/>
            <a:ext cx="6866793" cy="707886"/>
          </a:xfrm>
          <a:prstGeom prst="rect">
            <a:avLst/>
          </a:prstGeom>
          <a:noFill/>
        </p:spPr>
        <p:txBody>
          <a:bodyPr wrap="square" rtlCol="0">
            <a:spAutoFit/>
          </a:bodyPr>
          <a:lstStyle/>
          <a:p>
            <a:r>
              <a:rPr lang="en-US" sz="4000" b="1" dirty="0" smtClean="0">
                <a:latin typeface="Albertus Medium" pitchFamily="34" charset="0"/>
              </a:rPr>
              <a:t>Moving Forward</a:t>
            </a:r>
          </a:p>
        </p:txBody>
      </p:sp>
      <p:sp>
        <p:nvSpPr>
          <p:cNvPr id="5" name="Slide Number Placeholder 4"/>
          <p:cNvSpPr>
            <a:spLocks noGrp="1"/>
          </p:cNvSpPr>
          <p:nvPr>
            <p:ph type="sldNum" sz="quarter" idx="12"/>
          </p:nvPr>
        </p:nvSpPr>
        <p:spPr/>
        <p:txBody>
          <a:bodyPr/>
          <a:lstStyle/>
          <a:p>
            <a:fld id="{3D7380DB-94A1-1248-A8A1-9DE20FD1B445}" type="slidenum">
              <a:rPr lang="en-US" smtClean="0"/>
              <a:t>14</a:t>
            </a:fld>
            <a:endParaRPr lang="en-US"/>
          </a:p>
        </p:txBody>
      </p:sp>
      <p:sp>
        <p:nvSpPr>
          <p:cNvPr id="6" name="Rectangle 5"/>
          <p:cNvSpPr/>
          <p:nvPr/>
        </p:nvSpPr>
        <p:spPr>
          <a:xfrm>
            <a:off x="1059471" y="1443607"/>
            <a:ext cx="7627329" cy="3170099"/>
          </a:xfrm>
          <a:prstGeom prst="rect">
            <a:avLst/>
          </a:prstGeom>
        </p:spPr>
        <p:txBody>
          <a:bodyPr wrap="square">
            <a:spAutoFit/>
          </a:bodyPr>
          <a:lstStyle/>
          <a:p>
            <a:pPr marL="342900" indent="-342900">
              <a:buAutoNum type="arabicPeriod"/>
            </a:pPr>
            <a:r>
              <a:rPr lang="en-US" sz="2800" dirty="0" smtClean="0">
                <a:latin typeface="Albertus Medium" pitchFamily="34" charset="0"/>
              </a:rPr>
              <a:t>Assist the ‘other sides of the IT house’</a:t>
            </a:r>
          </a:p>
          <a:p>
            <a:pPr marL="342900" indent="-342900">
              <a:buAutoNum type="arabicPeriod"/>
            </a:pPr>
            <a:endParaRPr lang="en-US" sz="800" dirty="0" smtClean="0">
              <a:latin typeface="Albertus Medium" pitchFamily="34" charset="0"/>
            </a:endParaRPr>
          </a:p>
          <a:p>
            <a:pPr marL="342900" indent="-342900">
              <a:buAutoNum type="arabicPeriod"/>
            </a:pPr>
            <a:r>
              <a:rPr lang="en-US" sz="2800" dirty="0" smtClean="0">
                <a:latin typeface="Albertus Medium" pitchFamily="34" charset="0"/>
              </a:rPr>
              <a:t>Continue to leverage framework for new mobile devices</a:t>
            </a:r>
          </a:p>
          <a:p>
            <a:pPr marL="342900" indent="-342900">
              <a:buAutoNum type="arabicPeriod"/>
            </a:pPr>
            <a:endParaRPr lang="en-US" sz="800" dirty="0" smtClean="0">
              <a:latin typeface="Albertus Medium" pitchFamily="34" charset="0"/>
            </a:endParaRPr>
          </a:p>
          <a:p>
            <a:pPr marL="342900" indent="-342900">
              <a:buAutoNum type="arabicPeriod"/>
            </a:pPr>
            <a:r>
              <a:rPr lang="en-US" sz="2800" dirty="0" smtClean="0">
                <a:latin typeface="Albertus Medium" pitchFamily="34" charset="0"/>
              </a:rPr>
              <a:t>Engage Colleges &amp; Departments </a:t>
            </a:r>
          </a:p>
          <a:p>
            <a:pPr marL="342900" indent="-342900">
              <a:buAutoNum type="arabicPeriod"/>
            </a:pPr>
            <a:endParaRPr lang="en-US" sz="800" dirty="0" smtClean="0">
              <a:latin typeface="Albertus Medium" pitchFamily="34" charset="0"/>
            </a:endParaRPr>
          </a:p>
          <a:p>
            <a:pPr marL="342900" indent="-342900">
              <a:buAutoNum type="arabicPeriod"/>
            </a:pPr>
            <a:r>
              <a:rPr lang="en-US" sz="2800" dirty="0" smtClean="0">
                <a:latin typeface="Albertus Medium" pitchFamily="34" charset="0"/>
              </a:rPr>
              <a:t>Continued evaluation of MDM solution(s)</a:t>
            </a:r>
          </a:p>
          <a:p>
            <a:pPr marL="342900" indent="-342900">
              <a:buAutoNum type="arabicPeriod"/>
            </a:pPr>
            <a:endParaRPr lang="en-US" sz="800" dirty="0" smtClean="0">
              <a:latin typeface="Albertus Medium" pitchFamily="34" charset="0"/>
            </a:endParaRPr>
          </a:p>
          <a:p>
            <a:pPr marL="342900" indent="-342900">
              <a:buAutoNum type="arabicPeriod"/>
            </a:pPr>
            <a:r>
              <a:rPr lang="en-US" sz="2800" dirty="0" smtClean="0">
                <a:latin typeface="Albertus Medium" pitchFamily="34" charset="0"/>
              </a:rPr>
              <a:t>B.Y.O.D. Policy</a:t>
            </a:r>
            <a:endParaRPr lang="en-US" sz="2800" dirty="0">
              <a:latin typeface="Albertus Medium" pitchFamily="34" charset="0"/>
            </a:endParaRPr>
          </a:p>
        </p:txBody>
      </p:sp>
    </p:spTree>
    <p:extLst>
      <p:ext uri="{BB962C8B-B14F-4D97-AF65-F5344CB8AC3E}">
        <p14:creationId xmlns:p14="http://schemas.microsoft.com/office/powerpoint/2010/main" val="3278096215"/>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2" y="518746"/>
            <a:ext cx="6866793" cy="707886"/>
          </a:xfrm>
          <a:prstGeom prst="rect">
            <a:avLst/>
          </a:prstGeom>
          <a:noFill/>
        </p:spPr>
        <p:txBody>
          <a:bodyPr wrap="square" rtlCol="0">
            <a:spAutoFit/>
          </a:bodyPr>
          <a:lstStyle/>
          <a:p>
            <a:r>
              <a:rPr lang="en-US" sz="4000" b="1" dirty="0" smtClean="0">
                <a:latin typeface="Albertus Medium" pitchFamily="34" charset="0"/>
              </a:rPr>
              <a:t>Questions?</a:t>
            </a:r>
          </a:p>
        </p:txBody>
      </p:sp>
      <p:sp>
        <p:nvSpPr>
          <p:cNvPr id="5" name="Slide Number Placeholder 4"/>
          <p:cNvSpPr>
            <a:spLocks noGrp="1"/>
          </p:cNvSpPr>
          <p:nvPr>
            <p:ph type="sldNum" sz="quarter" idx="12"/>
          </p:nvPr>
        </p:nvSpPr>
        <p:spPr/>
        <p:txBody>
          <a:bodyPr/>
          <a:lstStyle/>
          <a:p>
            <a:fld id="{3D7380DB-94A1-1248-A8A1-9DE20FD1B445}" type="slidenum">
              <a:rPr lang="en-US" smtClean="0"/>
              <a:t>15</a:t>
            </a:fld>
            <a:endParaRPr lang="en-US"/>
          </a:p>
        </p:txBody>
      </p:sp>
      <p:sp>
        <p:nvSpPr>
          <p:cNvPr id="6" name="Rectangle 5"/>
          <p:cNvSpPr/>
          <p:nvPr/>
        </p:nvSpPr>
        <p:spPr>
          <a:xfrm>
            <a:off x="1059471" y="1563680"/>
            <a:ext cx="7627329" cy="1754326"/>
          </a:xfrm>
          <a:prstGeom prst="rect">
            <a:avLst/>
          </a:prstGeom>
        </p:spPr>
        <p:txBody>
          <a:bodyPr wrap="square">
            <a:spAutoFit/>
          </a:bodyPr>
          <a:lstStyle/>
          <a:p>
            <a:r>
              <a:rPr lang="en-US" sz="2800" dirty="0" smtClean="0">
                <a:latin typeface="Calibri Italic" charset="0"/>
                <a:ea typeface="ＭＳ Ｐゴシック" charset="0"/>
                <a:cs typeface="Calibri Italic" charset="0"/>
                <a:sym typeface="Calibri Italic" charset="0"/>
              </a:rPr>
              <a:t>Cory Falldine</a:t>
            </a:r>
          </a:p>
          <a:p>
            <a:r>
              <a:rPr lang="en-US" sz="2000" dirty="0" smtClean="0">
                <a:latin typeface="Calibri Italic" charset="0"/>
                <a:ea typeface="ＭＳ Ｐゴシック" charset="0"/>
                <a:cs typeface="Calibri Italic" charset="0"/>
                <a:sym typeface="Calibri Italic" charset="0"/>
              </a:rPr>
              <a:t>Emporia State University, Emporia, KS</a:t>
            </a:r>
          </a:p>
          <a:p>
            <a:endParaRPr lang="en-US" sz="2800" dirty="0" smtClean="0">
              <a:latin typeface="Calibri Italic" charset="0"/>
              <a:ea typeface="ＭＳ Ｐゴシック" charset="0"/>
              <a:cs typeface="Calibri Italic" charset="0"/>
              <a:sym typeface="Calibri Italic" charset="0"/>
            </a:endParaRPr>
          </a:p>
          <a:p>
            <a:endParaRPr lang="en-US" sz="400" dirty="0">
              <a:latin typeface="Calibri Italic" charset="0"/>
              <a:ea typeface="ＭＳ Ｐゴシック" charset="0"/>
              <a:cs typeface="Calibri Italic" charset="0"/>
              <a:sym typeface="Calibri Italic" charset="0"/>
            </a:endParaRPr>
          </a:p>
          <a:p>
            <a:endParaRPr lang="en-US" sz="2800" dirty="0">
              <a:latin typeface="Calibri Italic" charset="0"/>
              <a:ea typeface="ＭＳ Ｐゴシック" charset="0"/>
              <a:cs typeface="Calibri Italic" charset="0"/>
              <a:sym typeface="Calibri Italic" charset="0"/>
            </a:endParaRPr>
          </a:p>
        </p:txBody>
      </p:sp>
    </p:spTree>
    <p:extLst>
      <p:ext uri="{BB962C8B-B14F-4D97-AF65-F5344CB8AC3E}">
        <p14:creationId xmlns:p14="http://schemas.microsoft.com/office/powerpoint/2010/main" val="763607190"/>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298808" y="392680"/>
            <a:ext cx="8609414" cy="2677656"/>
          </a:xfrm>
          <a:prstGeom prst="rect">
            <a:avLst/>
          </a:prstGeom>
          <a:noFill/>
        </p:spPr>
        <p:txBody>
          <a:bodyPr wrap="square" rtlCol="0">
            <a:spAutoFit/>
          </a:bodyPr>
          <a:lstStyle/>
          <a:p>
            <a:r>
              <a:rPr lang="en-US" sz="2400" dirty="0"/>
              <a:t>Copyright </a:t>
            </a:r>
            <a:r>
              <a:rPr lang="en-US" sz="2400" dirty="0" smtClean="0"/>
              <a:t>Christopher Falldine 2011. </a:t>
            </a:r>
            <a:r>
              <a:rPr lang="en-US" sz="2400" dirty="0"/>
              <a:t>This work is the intellectual property of the author. Permission is granted for this material to be shared for non-commercial, educational purposes, provided that this copyright statement appears on the reproduced materials and notice is given that the copying is by permission of the author. To disseminate otherwise or to republish requires written permission from the author.</a:t>
            </a:r>
            <a:endParaRPr lang="en-US" sz="2400" dirty="0">
              <a:latin typeface="Albertus Medium" pitchFamily="34" charset="0"/>
            </a:endParaRPr>
          </a:p>
        </p:txBody>
      </p:sp>
      <p:sp>
        <p:nvSpPr>
          <p:cNvPr id="5" name="Slide Number Placeholder 4"/>
          <p:cNvSpPr>
            <a:spLocks noGrp="1"/>
          </p:cNvSpPr>
          <p:nvPr>
            <p:ph type="sldNum" sz="quarter" idx="12"/>
          </p:nvPr>
        </p:nvSpPr>
        <p:spPr/>
        <p:txBody>
          <a:bodyPr/>
          <a:lstStyle/>
          <a:p>
            <a:fld id="{3D7380DB-94A1-1248-A8A1-9DE20FD1B445}" type="slidenum">
              <a:rPr lang="en-US" smtClean="0"/>
              <a:t>2</a:t>
            </a:fld>
            <a:endParaRPr lang="en-US"/>
          </a:p>
        </p:txBody>
      </p:sp>
    </p:spTree>
    <p:extLst>
      <p:ext uri="{BB962C8B-B14F-4D97-AF65-F5344CB8AC3E}">
        <p14:creationId xmlns:p14="http://schemas.microsoft.com/office/powerpoint/2010/main" val="1784250668"/>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2" y="518746"/>
            <a:ext cx="6866793" cy="707886"/>
          </a:xfrm>
          <a:prstGeom prst="rect">
            <a:avLst/>
          </a:prstGeom>
          <a:noFill/>
        </p:spPr>
        <p:txBody>
          <a:bodyPr wrap="square" rtlCol="0">
            <a:spAutoFit/>
          </a:bodyPr>
          <a:lstStyle/>
          <a:p>
            <a:r>
              <a:rPr lang="en-US" sz="4000" b="1" dirty="0" smtClean="0">
                <a:latin typeface="Albertus Medium" pitchFamily="34" charset="0"/>
              </a:rPr>
              <a:t>Background &amp; Overview</a:t>
            </a:r>
            <a:endParaRPr lang="en-US" sz="4000" b="1" dirty="0">
              <a:latin typeface="Albertus Medium" pitchFamily="34" charset="0"/>
            </a:endParaRPr>
          </a:p>
        </p:txBody>
      </p:sp>
      <p:sp>
        <p:nvSpPr>
          <p:cNvPr id="4" name="TextBox 3"/>
          <p:cNvSpPr txBox="1"/>
          <p:nvPr/>
        </p:nvSpPr>
        <p:spPr>
          <a:xfrm>
            <a:off x="957110" y="1755876"/>
            <a:ext cx="7290419" cy="2492990"/>
          </a:xfrm>
          <a:prstGeom prst="rect">
            <a:avLst/>
          </a:prstGeom>
          <a:noFill/>
        </p:spPr>
        <p:txBody>
          <a:bodyPr wrap="square" rtlCol="0">
            <a:spAutoFit/>
          </a:bodyPr>
          <a:lstStyle/>
          <a:p>
            <a:pPr marL="285750" indent="-285750">
              <a:buFont typeface="Arial" pitchFamily="34" charset="0"/>
              <a:buChar char="•"/>
            </a:pPr>
            <a:r>
              <a:rPr lang="en-US" sz="3200" dirty="0" smtClean="0">
                <a:latin typeface="Albertus Medium" pitchFamily="34" charset="0"/>
              </a:rPr>
              <a:t>Around 6,000 Students</a:t>
            </a:r>
          </a:p>
          <a:p>
            <a:endParaRPr lang="en-US" sz="1400" dirty="0" smtClean="0">
              <a:latin typeface="Albertus Medium" pitchFamily="34" charset="0"/>
            </a:endParaRPr>
          </a:p>
          <a:p>
            <a:pPr marL="285750" indent="-285750">
              <a:buFont typeface="Arial" pitchFamily="34" charset="0"/>
              <a:buChar char="•"/>
            </a:pPr>
            <a:r>
              <a:rPr lang="en-US" sz="3200" dirty="0" smtClean="0">
                <a:latin typeface="Albertus Medium" pitchFamily="34" charset="0"/>
              </a:rPr>
              <a:t>1,000 Employees </a:t>
            </a:r>
            <a:r>
              <a:rPr lang="en-US" sz="2000" dirty="0" smtClean="0">
                <a:latin typeface="Albertus Medium" pitchFamily="34" charset="0"/>
              </a:rPr>
              <a:t>(FTE &amp; PTE)</a:t>
            </a:r>
            <a:endParaRPr lang="en-US" sz="1400" dirty="0" smtClean="0">
              <a:latin typeface="Albertus Medium" pitchFamily="34" charset="0"/>
            </a:endParaRPr>
          </a:p>
          <a:p>
            <a:endParaRPr lang="en-US" sz="1400" dirty="0" smtClean="0">
              <a:latin typeface="Albertus Medium" pitchFamily="34" charset="0"/>
            </a:endParaRPr>
          </a:p>
          <a:p>
            <a:pPr marL="285750" indent="-285750">
              <a:buFont typeface="Arial" pitchFamily="34" charset="0"/>
              <a:buChar char="•"/>
            </a:pPr>
            <a:r>
              <a:rPr lang="en-US" sz="3200" dirty="0" smtClean="0">
                <a:latin typeface="Albertus Medium" pitchFamily="34" charset="0"/>
              </a:rPr>
              <a:t>Mostly Centralized IT</a:t>
            </a:r>
          </a:p>
          <a:p>
            <a:endParaRPr lang="en-US" sz="3200" dirty="0">
              <a:latin typeface="Albertus Medium" pitchFamily="34" charset="0"/>
            </a:endParaRPr>
          </a:p>
        </p:txBody>
      </p:sp>
      <p:sp>
        <p:nvSpPr>
          <p:cNvPr id="5" name="Slide Number Placeholder 4"/>
          <p:cNvSpPr>
            <a:spLocks noGrp="1"/>
          </p:cNvSpPr>
          <p:nvPr>
            <p:ph type="sldNum" sz="quarter" idx="12"/>
          </p:nvPr>
        </p:nvSpPr>
        <p:spPr/>
        <p:txBody>
          <a:bodyPr/>
          <a:lstStyle/>
          <a:p>
            <a:fld id="{3D7380DB-94A1-1248-A8A1-9DE20FD1B445}" type="slidenum">
              <a:rPr lang="en-US" smtClean="0"/>
              <a:t>3</a:t>
            </a:fld>
            <a:endParaRPr lang="en-US"/>
          </a:p>
        </p:txBody>
      </p:sp>
    </p:spTree>
    <p:extLst>
      <p:ext uri="{BB962C8B-B14F-4D97-AF65-F5344CB8AC3E}">
        <p14:creationId xmlns:p14="http://schemas.microsoft.com/office/powerpoint/2010/main" val="1246213223"/>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1" y="0"/>
            <a:ext cx="9144000" cy="6858000"/>
          </a:xfrm>
          <a:prstGeom prst="rect">
            <a:avLst/>
          </a:prstGeom>
        </p:spPr>
      </p:pic>
      <p:sp>
        <p:nvSpPr>
          <p:cNvPr id="3" name="TextBox 2"/>
          <p:cNvSpPr txBox="1"/>
          <p:nvPr/>
        </p:nvSpPr>
        <p:spPr>
          <a:xfrm>
            <a:off x="1059472" y="518746"/>
            <a:ext cx="6866793" cy="1077218"/>
          </a:xfrm>
          <a:prstGeom prst="rect">
            <a:avLst/>
          </a:prstGeom>
          <a:noFill/>
        </p:spPr>
        <p:txBody>
          <a:bodyPr wrap="square" rtlCol="0">
            <a:spAutoFit/>
          </a:bodyPr>
          <a:lstStyle/>
          <a:p>
            <a:r>
              <a:rPr lang="en-US" sz="4000" b="1" dirty="0" smtClean="0">
                <a:latin typeface="Albertus Medium" pitchFamily="34" charset="0"/>
              </a:rPr>
              <a:t>Centralized IT</a:t>
            </a:r>
          </a:p>
          <a:p>
            <a:r>
              <a:rPr lang="en-US" sz="2400" b="1" i="1" dirty="0" smtClean="0">
                <a:latin typeface="Albertus Medium" pitchFamily="34" charset="0"/>
              </a:rPr>
              <a:t>(…but with Decentralized IT Asset Mgmt.)</a:t>
            </a:r>
            <a:endParaRPr lang="en-US" sz="2400" b="1" i="1" dirty="0">
              <a:latin typeface="Albertus Medium" pitchFamily="34" charset="0"/>
            </a:endParaRPr>
          </a:p>
        </p:txBody>
      </p:sp>
      <p:sp>
        <p:nvSpPr>
          <p:cNvPr id="4" name="TextBox 3"/>
          <p:cNvSpPr txBox="1"/>
          <p:nvPr/>
        </p:nvSpPr>
        <p:spPr>
          <a:xfrm>
            <a:off x="957110" y="1875949"/>
            <a:ext cx="7290419" cy="3447098"/>
          </a:xfrm>
          <a:prstGeom prst="rect">
            <a:avLst/>
          </a:prstGeom>
          <a:noFill/>
        </p:spPr>
        <p:txBody>
          <a:bodyPr wrap="square" rtlCol="0">
            <a:spAutoFit/>
          </a:bodyPr>
          <a:lstStyle/>
          <a:p>
            <a:endParaRPr lang="en-US" sz="1400" dirty="0" smtClean="0">
              <a:latin typeface="Albertus Medium" pitchFamily="34" charset="0"/>
            </a:endParaRPr>
          </a:p>
          <a:p>
            <a:pPr marL="285750" indent="-285750">
              <a:buFont typeface="Arial" pitchFamily="34" charset="0"/>
              <a:buChar char="•"/>
            </a:pPr>
            <a:r>
              <a:rPr lang="en-US" sz="3200" dirty="0" smtClean="0">
                <a:latin typeface="Albertus Medium" pitchFamily="34" charset="0"/>
              </a:rPr>
              <a:t>IT </a:t>
            </a:r>
            <a:r>
              <a:rPr lang="en-US" sz="3200" dirty="0">
                <a:latin typeface="Albertus Medium" pitchFamily="34" charset="0"/>
              </a:rPr>
              <a:t>i</a:t>
            </a:r>
            <a:r>
              <a:rPr lang="en-US" sz="3200" dirty="0" smtClean="0">
                <a:latin typeface="Albertus Medium" pitchFamily="34" charset="0"/>
              </a:rPr>
              <a:t>ncluded in Acquisition Oversight</a:t>
            </a:r>
          </a:p>
          <a:p>
            <a:pPr marL="285750" indent="-285750">
              <a:buFont typeface="Arial" pitchFamily="34" charset="0"/>
              <a:buChar char="•"/>
            </a:pPr>
            <a:endParaRPr lang="en-US" sz="1400" dirty="0" smtClean="0">
              <a:latin typeface="Albertus Medium" pitchFamily="34" charset="0"/>
            </a:endParaRPr>
          </a:p>
          <a:p>
            <a:pPr marL="285750" indent="-285750">
              <a:buFont typeface="Arial" pitchFamily="34" charset="0"/>
              <a:buChar char="•"/>
            </a:pPr>
            <a:r>
              <a:rPr lang="en-US" sz="3200" dirty="0" smtClean="0">
                <a:latin typeface="Albertus Medium" pitchFamily="34" charset="0"/>
              </a:rPr>
              <a:t>Manage through Guidelines, Device Configuration, and Training</a:t>
            </a:r>
          </a:p>
          <a:p>
            <a:pPr marL="285750" indent="-285750">
              <a:buFont typeface="Arial" pitchFamily="34" charset="0"/>
              <a:buChar char="•"/>
            </a:pPr>
            <a:endParaRPr lang="en-US" sz="1400" dirty="0">
              <a:latin typeface="Albertus Medium" pitchFamily="34" charset="0"/>
            </a:endParaRPr>
          </a:p>
          <a:p>
            <a:pPr marL="285750" indent="-285750">
              <a:buFont typeface="Arial" pitchFamily="34" charset="0"/>
              <a:buChar char="•"/>
            </a:pPr>
            <a:r>
              <a:rPr lang="en-US" sz="3200" dirty="0" smtClean="0">
                <a:latin typeface="Albertus Medium" pitchFamily="34" charset="0"/>
              </a:rPr>
              <a:t>Primarily </a:t>
            </a:r>
            <a:r>
              <a:rPr lang="en-US" sz="3200" dirty="0">
                <a:latin typeface="Albertus Medium" pitchFamily="34" charset="0"/>
              </a:rPr>
              <a:t>a PC </a:t>
            </a:r>
            <a:r>
              <a:rPr lang="en-US" sz="3200" dirty="0" smtClean="0">
                <a:latin typeface="Albertus Medium" pitchFamily="34" charset="0"/>
              </a:rPr>
              <a:t>Campus </a:t>
            </a:r>
            <a:r>
              <a:rPr lang="en-US" sz="2000" i="1" dirty="0" smtClean="0">
                <a:latin typeface="Albertus Medium" pitchFamily="34" charset="0"/>
              </a:rPr>
              <a:t>(90/10)</a:t>
            </a:r>
          </a:p>
          <a:p>
            <a:pPr marL="742950" lvl="1" indent="-285750">
              <a:buFont typeface="Arial" pitchFamily="34" charset="0"/>
              <a:buChar char="•"/>
            </a:pPr>
            <a:r>
              <a:rPr lang="en-US" sz="2000" i="1" dirty="0" smtClean="0">
                <a:latin typeface="Albertus Medium" pitchFamily="34" charset="0"/>
              </a:rPr>
              <a:t>Before </a:t>
            </a:r>
            <a:r>
              <a:rPr lang="en-US" sz="2000" i="1" dirty="0" err="1" smtClean="0">
                <a:latin typeface="Albertus Medium" pitchFamily="34" charset="0"/>
              </a:rPr>
              <a:t>iPads</a:t>
            </a:r>
            <a:r>
              <a:rPr lang="en-US" sz="2000" i="1" dirty="0" smtClean="0">
                <a:latin typeface="Albertus Medium" pitchFamily="34" charset="0"/>
              </a:rPr>
              <a:t>, mobile devices consisted of Blackberries</a:t>
            </a:r>
            <a:endParaRPr lang="en-US" sz="2000" i="1" dirty="0">
              <a:latin typeface="Albertus Medium" pitchFamily="34" charset="0"/>
            </a:endParaRPr>
          </a:p>
          <a:p>
            <a:endParaRPr lang="en-US" sz="1400" dirty="0" smtClean="0">
              <a:latin typeface="Albertus Medium" pitchFamily="34" charset="0"/>
            </a:endParaRPr>
          </a:p>
          <a:p>
            <a:endParaRPr lang="en-US" sz="1400" dirty="0" smtClean="0">
              <a:latin typeface="Albertus Medium" pitchFamily="34" charset="0"/>
            </a:endParaRPr>
          </a:p>
        </p:txBody>
      </p:sp>
      <p:sp>
        <p:nvSpPr>
          <p:cNvPr id="5" name="Slide Number Placeholder 4"/>
          <p:cNvSpPr>
            <a:spLocks noGrp="1"/>
          </p:cNvSpPr>
          <p:nvPr>
            <p:ph type="sldNum" sz="quarter" idx="12"/>
          </p:nvPr>
        </p:nvSpPr>
        <p:spPr/>
        <p:txBody>
          <a:bodyPr/>
          <a:lstStyle/>
          <a:p>
            <a:fld id="{3D7380DB-94A1-1248-A8A1-9DE20FD1B445}" type="slidenum">
              <a:rPr lang="en-US" smtClean="0"/>
              <a:t>4</a:t>
            </a:fld>
            <a:endParaRPr lang="en-US"/>
          </a:p>
        </p:txBody>
      </p:sp>
    </p:spTree>
    <p:extLst>
      <p:ext uri="{BB962C8B-B14F-4D97-AF65-F5344CB8AC3E}">
        <p14:creationId xmlns:p14="http://schemas.microsoft.com/office/powerpoint/2010/main" val="886959481"/>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1" y="491037"/>
            <a:ext cx="6866793" cy="707886"/>
          </a:xfrm>
          <a:prstGeom prst="rect">
            <a:avLst/>
          </a:prstGeom>
          <a:noFill/>
        </p:spPr>
        <p:txBody>
          <a:bodyPr wrap="square" rtlCol="0">
            <a:spAutoFit/>
          </a:bodyPr>
          <a:lstStyle/>
          <a:p>
            <a:r>
              <a:rPr lang="en-US" sz="4000" b="1" dirty="0" smtClean="0">
                <a:latin typeface="Albertus Medium" pitchFamily="34" charset="0"/>
              </a:rPr>
              <a:t>Existing Support Strategy</a:t>
            </a:r>
          </a:p>
        </p:txBody>
      </p:sp>
      <p:sp>
        <p:nvSpPr>
          <p:cNvPr id="4" name="TextBox 3"/>
          <p:cNvSpPr txBox="1"/>
          <p:nvPr/>
        </p:nvSpPr>
        <p:spPr>
          <a:xfrm>
            <a:off x="957110" y="1683833"/>
            <a:ext cx="7631078" cy="3046988"/>
          </a:xfrm>
          <a:prstGeom prst="rect">
            <a:avLst/>
          </a:prstGeom>
          <a:noFill/>
        </p:spPr>
        <p:txBody>
          <a:bodyPr wrap="square" rtlCol="0">
            <a:spAutoFit/>
          </a:bodyPr>
          <a:lstStyle/>
          <a:p>
            <a:pPr marL="285750" indent="-285750">
              <a:buFont typeface="Arial" pitchFamily="34" charset="0"/>
              <a:buChar char="•"/>
            </a:pPr>
            <a:r>
              <a:rPr lang="en-US" sz="3000" dirty="0" smtClean="0">
                <a:latin typeface="Albertus Medium" pitchFamily="34" charset="0"/>
              </a:rPr>
              <a:t>University-Owned vs. Personally-Owned</a:t>
            </a:r>
          </a:p>
          <a:p>
            <a:endParaRPr lang="en-US" sz="1400" dirty="0" smtClean="0">
              <a:latin typeface="Albertus Medium" pitchFamily="34" charset="0"/>
            </a:endParaRPr>
          </a:p>
          <a:p>
            <a:pPr marL="285750" indent="-285750">
              <a:buFont typeface="Arial" pitchFamily="34" charset="0"/>
              <a:buChar char="•"/>
            </a:pPr>
            <a:r>
              <a:rPr lang="en-US" sz="3000" dirty="0" smtClean="0">
                <a:latin typeface="Albertus Medium" pitchFamily="34" charset="0"/>
              </a:rPr>
              <a:t>Full Support (and acquisition requirements) for University-Owned</a:t>
            </a:r>
          </a:p>
          <a:p>
            <a:endParaRPr lang="en-US" sz="1400" dirty="0" smtClean="0">
              <a:latin typeface="Albertus Medium" pitchFamily="34" charset="0"/>
            </a:endParaRPr>
          </a:p>
          <a:p>
            <a:pPr marL="285750" indent="-285750">
              <a:buFont typeface="Arial" pitchFamily="34" charset="0"/>
              <a:buChar char="•"/>
            </a:pPr>
            <a:r>
              <a:rPr lang="en-US" sz="3000" dirty="0" smtClean="0">
                <a:latin typeface="Albertus Medium" pitchFamily="34" charset="0"/>
              </a:rPr>
              <a:t>Limited Support for Personally-Owned</a:t>
            </a:r>
          </a:p>
          <a:p>
            <a:pPr marL="285750" indent="-285750">
              <a:buFont typeface="Arial" pitchFamily="34" charset="0"/>
              <a:buChar char="•"/>
            </a:pPr>
            <a:endParaRPr lang="en-US" sz="3000" dirty="0" smtClean="0">
              <a:latin typeface="Albertus Medium" pitchFamily="34" charset="0"/>
            </a:endParaRPr>
          </a:p>
          <a:p>
            <a:endParaRPr lang="en-US" sz="1400" dirty="0" smtClean="0">
              <a:latin typeface="Albertus Medium" pitchFamily="34" charset="0"/>
            </a:endParaRPr>
          </a:p>
        </p:txBody>
      </p:sp>
      <p:sp>
        <p:nvSpPr>
          <p:cNvPr id="5" name="Slide Number Placeholder 4"/>
          <p:cNvSpPr>
            <a:spLocks noGrp="1"/>
          </p:cNvSpPr>
          <p:nvPr>
            <p:ph type="sldNum" sz="quarter" idx="12"/>
          </p:nvPr>
        </p:nvSpPr>
        <p:spPr/>
        <p:txBody>
          <a:bodyPr/>
          <a:lstStyle/>
          <a:p>
            <a:fld id="{3D7380DB-94A1-1248-A8A1-9DE20FD1B445}" type="slidenum">
              <a:rPr lang="en-US" smtClean="0"/>
              <a:t>5</a:t>
            </a:fld>
            <a:endParaRPr lang="en-US"/>
          </a:p>
        </p:txBody>
      </p:sp>
    </p:spTree>
    <p:extLst>
      <p:ext uri="{BB962C8B-B14F-4D97-AF65-F5344CB8AC3E}">
        <p14:creationId xmlns:p14="http://schemas.microsoft.com/office/powerpoint/2010/main" val="780588816"/>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1" y="491037"/>
            <a:ext cx="7327147" cy="707886"/>
          </a:xfrm>
          <a:prstGeom prst="rect">
            <a:avLst/>
          </a:prstGeom>
          <a:noFill/>
        </p:spPr>
        <p:txBody>
          <a:bodyPr wrap="square" rtlCol="0">
            <a:spAutoFit/>
          </a:bodyPr>
          <a:lstStyle/>
          <a:p>
            <a:r>
              <a:rPr lang="en-US" sz="4000" b="1" dirty="0" smtClean="0">
                <a:latin typeface="Albertus Medium" pitchFamily="34" charset="0"/>
              </a:rPr>
              <a:t>Mobile Devices – </a:t>
            </a:r>
            <a:r>
              <a:rPr lang="en-US" sz="3200" b="1" i="1" dirty="0" smtClean="0">
                <a:latin typeface="Albertus Medium" pitchFamily="34" charset="0"/>
              </a:rPr>
              <a:t>Blurring the Lines</a:t>
            </a:r>
          </a:p>
        </p:txBody>
      </p:sp>
      <p:sp>
        <p:nvSpPr>
          <p:cNvPr id="4" name="TextBox 3"/>
          <p:cNvSpPr txBox="1"/>
          <p:nvPr/>
        </p:nvSpPr>
        <p:spPr>
          <a:xfrm>
            <a:off x="957110" y="1683833"/>
            <a:ext cx="7631078" cy="3046988"/>
          </a:xfrm>
          <a:prstGeom prst="rect">
            <a:avLst/>
          </a:prstGeom>
          <a:noFill/>
        </p:spPr>
        <p:txBody>
          <a:bodyPr wrap="square" rtlCol="0">
            <a:spAutoFit/>
          </a:bodyPr>
          <a:lstStyle/>
          <a:p>
            <a:pPr marL="285750" indent="-285750">
              <a:buFont typeface="Arial" pitchFamily="34" charset="0"/>
              <a:buChar char="•"/>
            </a:pPr>
            <a:r>
              <a:rPr lang="en-US" sz="3000" dirty="0" smtClean="0">
                <a:latin typeface="Albertus Medium" pitchFamily="34" charset="0"/>
              </a:rPr>
              <a:t>Consumer-driven devices make enterprise support more difficult</a:t>
            </a:r>
          </a:p>
          <a:p>
            <a:endParaRPr lang="en-US" sz="1400" dirty="0" smtClean="0">
              <a:latin typeface="Albertus Medium" pitchFamily="34" charset="0"/>
            </a:endParaRPr>
          </a:p>
          <a:p>
            <a:pPr marL="285750" indent="-285750">
              <a:buFont typeface="Arial" pitchFamily="34" charset="0"/>
              <a:buChar char="•"/>
            </a:pPr>
            <a:r>
              <a:rPr lang="en-US" sz="3000" dirty="0" smtClean="0">
                <a:latin typeface="Albertus Medium" pitchFamily="34" charset="0"/>
              </a:rPr>
              <a:t>Dozens of models with different OS’s</a:t>
            </a:r>
          </a:p>
          <a:p>
            <a:endParaRPr lang="en-US" sz="1400" dirty="0" smtClean="0">
              <a:latin typeface="Albertus Medium" pitchFamily="34" charset="0"/>
            </a:endParaRPr>
          </a:p>
          <a:p>
            <a:pPr marL="285750" indent="-285750">
              <a:buFont typeface="Arial" pitchFamily="34" charset="0"/>
              <a:buChar char="•"/>
            </a:pPr>
            <a:r>
              <a:rPr lang="en-US" sz="3000" dirty="0" smtClean="0">
                <a:latin typeface="Albertus Medium" pitchFamily="34" charset="0"/>
              </a:rPr>
              <a:t>Completely Overwhelming</a:t>
            </a:r>
          </a:p>
          <a:p>
            <a:pPr marL="285750" indent="-285750">
              <a:buFont typeface="Arial" pitchFamily="34" charset="0"/>
              <a:buChar char="•"/>
            </a:pPr>
            <a:endParaRPr lang="en-US" sz="3000" dirty="0" smtClean="0">
              <a:latin typeface="Albertus Medium" pitchFamily="34" charset="0"/>
            </a:endParaRPr>
          </a:p>
          <a:p>
            <a:endParaRPr lang="en-US" sz="1400" dirty="0" smtClean="0">
              <a:latin typeface="Albertus Medium" pitchFamily="34" charset="0"/>
            </a:endParaRPr>
          </a:p>
        </p:txBody>
      </p:sp>
      <p:sp>
        <p:nvSpPr>
          <p:cNvPr id="5" name="Slide Number Placeholder 4"/>
          <p:cNvSpPr>
            <a:spLocks noGrp="1"/>
          </p:cNvSpPr>
          <p:nvPr>
            <p:ph type="sldNum" sz="quarter" idx="12"/>
          </p:nvPr>
        </p:nvSpPr>
        <p:spPr/>
        <p:txBody>
          <a:bodyPr/>
          <a:lstStyle/>
          <a:p>
            <a:fld id="{3D7380DB-94A1-1248-A8A1-9DE20FD1B445}" type="slidenum">
              <a:rPr lang="en-US" smtClean="0"/>
              <a:t>6</a:t>
            </a:fld>
            <a:endParaRPr lang="en-US"/>
          </a:p>
        </p:txBody>
      </p:sp>
    </p:spTree>
    <p:extLst>
      <p:ext uri="{BB962C8B-B14F-4D97-AF65-F5344CB8AC3E}">
        <p14:creationId xmlns:p14="http://schemas.microsoft.com/office/powerpoint/2010/main" val="1333685201"/>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1" y="491037"/>
            <a:ext cx="6866793" cy="707886"/>
          </a:xfrm>
          <a:prstGeom prst="rect">
            <a:avLst/>
          </a:prstGeom>
          <a:noFill/>
        </p:spPr>
        <p:txBody>
          <a:bodyPr wrap="square" rtlCol="0">
            <a:spAutoFit/>
          </a:bodyPr>
          <a:lstStyle/>
          <a:p>
            <a:r>
              <a:rPr lang="en-US" sz="4000" b="1" dirty="0" smtClean="0">
                <a:latin typeface="Albertus Medium" pitchFamily="34" charset="0"/>
              </a:rPr>
              <a:t>Mobile Support Strategy</a:t>
            </a:r>
          </a:p>
        </p:txBody>
      </p:sp>
      <p:sp>
        <p:nvSpPr>
          <p:cNvPr id="4" name="TextBox 3"/>
          <p:cNvSpPr txBox="1"/>
          <p:nvPr/>
        </p:nvSpPr>
        <p:spPr>
          <a:xfrm>
            <a:off x="957110" y="1465352"/>
            <a:ext cx="7631078" cy="3724096"/>
          </a:xfrm>
          <a:prstGeom prst="rect">
            <a:avLst/>
          </a:prstGeom>
          <a:noFill/>
        </p:spPr>
        <p:txBody>
          <a:bodyPr wrap="square" rtlCol="0">
            <a:spAutoFit/>
          </a:bodyPr>
          <a:lstStyle/>
          <a:p>
            <a:pPr marL="285750" indent="-285750">
              <a:buFont typeface="Arial" pitchFamily="34" charset="0"/>
              <a:buChar char="•"/>
            </a:pPr>
            <a:r>
              <a:rPr lang="en-US" sz="3000" dirty="0" smtClean="0">
                <a:latin typeface="Albertus Medium" pitchFamily="34" charset="0"/>
              </a:rPr>
              <a:t>Mobile Access to Primary Systems/ Services</a:t>
            </a:r>
          </a:p>
          <a:p>
            <a:pPr marL="285750" indent="-285750">
              <a:buFont typeface="Arial" pitchFamily="34" charset="0"/>
              <a:buChar char="•"/>
            </a:pPr>
            <a:endParaRPr lang="en-US" sz="1400" dirty="0" smtClean="0">
              <a:latin typeface="Albertus Medium" pitchFamily="34" charset="0"/>
            </a:endParaRPr>
          </a:p>
          <a:p>
            <a:pPr marL="285750" indent="-285750">
              <a:buFont typeface="Arial" pitchFamily="34" charset="0"/>
              <a:buChar char="•"/>
            </a:pPr>
            <a:r>
              <a:rPr lang="en-US" sz="3000" dirty="0" smtClean="0">
                <a:latin typeface="Albertus Medium" pitchFamily="34" charset="0"/>
              </a:rPr>
              <a:t>Building Support Structure Around </a:t>
            </a:r>
            <a:r>
              <a:rPr lang="en-US" sz="3000" b="1" dirty="0" smtClean="0">
                <a:latin typeface="Albertus Medium" pitchFamily="34" charset="0"/>
              </a:rPr>
              <a:t>Most Popular</a:t>
            </a:r>
            <a:r>
              <a:rPr lang="en-US" sz="3000" dirty="0" smtClean="0">
                <a:latin typeface="Albertus Medium" pitchFamily="34" charset="0"/>
              </a:rPr>
              <a:t> Mobile OS</a:t>
            </a:r>
          </a:p>
          <a:p>
            <a:endParaRPr lang="en-US" sz="1400" dirty="0" smtClean="0">
              <a:latin typeface="Albertus Medium" pitchFamily="34" charset="0"/>
            </a:endParaRPr>
          </a:p>
          <a:p>
            <a:pPr marL="285750" indent="-285750">
              <a:buFont typeface="Arial" pitchFamily="34" charset="0"/>
              <a:buChar char="•"/>
            </a:pPr>
            <a:r>
              <a:rPr lang="en-US" sz="3000" dirty="0" smtClean="0">
                <a:latin typeface="Albertus Medium" pitchFamily="34" charset="0"/>
              </a:rPr>
              <a:t>Mobile Device Guidelines Framework to Fit New Devices (Template)</a:t>
            </a:r>
          </a:p>
          <a:p>
            <a:pPr marL="285750" indent="-285750">
              <a:buFont typeface="Arial" pitchFamily="34" charset="0"/>
              <a:buChar char="•"/>
            </a:pPr>
            <a:endParaRPr lang="en-US" sz="1400" dirty="0" smtClean="0">
              <a:latin typeface="Albertus Medium" pitchFamily="34" charset="0"/>
            </a:endParaRPr>
          </a:p>
          <a:p>
            <a:pPr marL="285750" indent="-285750">
              <a:buFont typeface="Arial" pitchFamily="34" charset="0"/>
              <a:buChar char="•"/>
            </a:pPr>
            <a:r>
              <a:rPr lang="en-US" sz="3000" dirty="0" smtClean="0">
                <a:latin typeface="Albertus Medium" pitchFamily="34" charset="0"/>
              </a:rPr>
              <a:t>Make Information Available to “guide” </a:t>
            </a:r>
          </a:p>
          <a:p>
            <a:endParaRPr lang="en-US" sz="1400" dirty="0" smtClean="0">
              <a:latin typeface="Albertus Medium" pitchFamily="34" charset="0"/>
            </a:endParaRPr>
          </a:p>
        </p:txBody>
      </p:sp>
      <p:sp>
        <p:nvSpPr>
          <p:cNvPr id="5" name="Slide Number Placeholder 4"/>
          <p:cNvSpPr>
            <a:spLocks noGrp="1"/>
          </p:cNvSpPr>
          <p:nvPr>
            <p:ph type="sldNum" sz="quarter" idx="12"/>
          </p:nvPr>
        </p:nvSpPr>
        <p:spPr/>
        <p:txBody>
          <a:bodyPr/>
          <a:lstStyle/>
          <a:p>
            <a:fld id="{3D7380DB-94A1-1248-A8A1-9DE20FD1B445}" type="slidenum">
              <a:rPr lang="en-US" smtClean="0"/>
              <a:t>7</a:t>
            </a:fld>
            <a:endParaRPr lang="en-US"/>
          </a:p>
        </p:txBody>
      </p:sp>
    </p:spTree>
    <p:extLst>
      <p:ext uri="{BB962C8B-B14F-4D97-AF65-F5344CB8AC3E}">
        <p14:creationId xmlns:p14="http://schemas.microsoft.com/office/powerpoint/2010/main" val="1529822367"/>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1" y="487857"/>
            <a:ext cx="6866793" cy="707886"/>
          </a:xfrm>
          <a:prstGeom prst="rect">
            <a:avLst/>
          </a:prstGeom>
          <a:noFill/>
        </p:spPr>
        <p:txBody>
          <a:bodyPr wrap="square" rtlCol="0">
            <a:spAutoFit/>
          </a:bodyPr>
          <a:lstStyle/>
          <a:p>
            <a:r>
              <a:rPr lang="en-US" sz="4000" b="1" dirty="0" smtClean="0">
                <a:latin typeface="Albertus Medium" pitchFamily="34" charset="0"/>
              </a:rPr>
              <a:t>Mobile Support Strategy</a:t>
            </a:r>
          </a:p>
        </p:txBody>
      </p:sp>
      <p:sp>
        <p:nvSpPr>
          <p:cNvPr id="4" name="TextBox 3"/>
          <p:cNvSpPr txBox="1"/>
          <p:nvPr/>
        </p:nvSpPr>
        <p:spPr>
          <a:xfrm>
            <a:off x="1059470" y="1580386"/>
            <a:ext cx="7528717" cy="1569660"/>
          </a:xfrm>
          <a:prstGeom prst="rect">
            <a:avLst/>
          </a:prstGeom>
          <a:noFill/>
        </p:spPr>
        <p:txBody>
          <a:bodyPr wrap="square" rtlCol="0">
            <a:spAutoFit/>
          </a:bodyPr>
          <a:lstStyle/>
          <a:p>
            <a:r>
              <a:rPr lang="en-US" sz="3200" dirty="0" smtClean="0">
                <a:latin typeface="Albertus Medium" pitchFamily="34" charset="0"/>
              </a:rPr>
              <a:t>Starting from Scratch: </a:t>
            </a:r>
          </a:p>
          <a:p>
            <a:pPr marL="285750" indent="-285750">
              <a:buFont typeface="Arial" pitchFamily="34" charset="0"/>
              <a:buChar char="•"/>
            </a:pPr>
            <a:endParaRPr lang="en-US" sz="400" dirty="0">
              <a:latin typeface="Albertus Medium" pitchFamily="34" charset="0"/>
            </a:endParaRPr>
          </a:p>
          <a:p>
            <a:pPr marL="285750" indent="-285750">
              <a:buFont typeface="Arial" pitchFamily="34" charset="0"/>
              <a:buChar char="•"/>
            </a:pPr>
            <a:r>
              <a:rPr lang="en-US" sz="2000" dirty="0" smtClean="0">
                <a:latin typeface="Albertus Medium" pitchFamily="34" charset="0"/>
              </a:rPr>
              <a:t>First thing’s first, we’ve got to get it written down.</a:t>
            </a:r>
          </a:p>
          <a:p>
            <a:pPr marL="285750" indent="-285750">
              <a:buFont typeface="Arial" pitchFamily="34" charset="0"/>
              <a:buChar char="•"/>
            </a:pPr>
            <a:r>
              <a:rPr lang="en-US" sz="2000" dirty="0" smtClean="0">
                <a:latin typeface="Albertus Medium" pitchFamily="34" charset="0"/>
              </a:rPr>
              <a:t>Which services need to be available from a mobile device?</a:t>
            </a:r>
          </a:p>
          <a:p>
            <a:pPr marL="285750" indent="-285750">
              <a:buFont typeface="Arial" pitchFamily="34" charset="0"/>
              <a:buChar char="•"/>
            </a:pPr>
            <a:r>
              <a:rPr lang="en-US" sz="2000" dirty="0" smtClean="0">
                <a:latin typeface="Albertus Medium" pitchFamily="34" charset="0"/>
              </a:rPr>
              <a:t>What services can we make available </a:t>
            </a:r>
            <a:r>
              <a:rPr lang="en-US" sz="2000" i="1" dirty="0" smtClean="0">
                <a:latin typeface="Albertus Medium" pitchFamily="34" charset="0"/>
              </a:rPr>
              <a:t>right now</a:t>
            </a:r>
            <a:r>
              <a:rPr lang="en-US" sz="2000" i="1" dirty="0">
                <a:latin typeface="Albertus Medium" pitchFamily="34" charset="0"/>
              </a:rPr>
              <a:t>?</a:t>
            </a:r>
            <a:endParaRPr lang="en-US" sz="2000" dirty="0" smtClean="0">
              <a:latin typeface="Albertus Medium" pitchFamily="34" charset="0"/>
            </a:endParaRPr>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6072" y="3191359"/>
            <a:ext cx="7139709" cy="2042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fld id="{3D7380DB-94A1-1248-A8A1-9DE20FD1B445}" type="slidenum">
              <a:rPr lang="en-US" smtClean="0"/>
              <a:t>8</a:t>
            </a:fld>
            <a:endParaRPr lang="en-US"/>
          </a:p>
        </p:txBody>
      </p:sp>
    </p:spTree>
    <p:extLst>
      <p:ext uri="{BB962C8B-B14F-4D97-AF65-F5344CB8AC3E}">
        <p14:creationId xmlns:p14="http://schemas.microsoft.com/office/powerpoint/2010/main" val="4235461279"/>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2" y="497092"/>
            <a:ext cx="6866793" cy="707886"/>
          </a:xfrm>
          <a:prstGeom prst="rect">
            <a:avLst/>
          </a:prstGeom>
          <a:noFill/>
        </p:spPr>
        <p:txBody>
          <a:bodyPr wrap="square" rtlCol="0">
            <a:spAutoFit/>
          </a:bodyPr>
          <a:lstStyle/>
          <a:p>
            <a:r>
              <a:rPr lang="en-US" sz="4000" b="1" dirty="0" smtClean="0">
                <a:latin typeface="Albertus Medium" pitchFamily="34" charset="0"/>
              </a:rPr>
              <a:t>Mobile Support Strategy</a:t>
            </a:r>
          </a:p>
        </p:txBody>
      </p:sp>
      <p:sp>
        <p:nvSpPr>
          <p:cNvPr id="4" name="TextBox 3"/>
          <p:cNvSpPr txBox="1"/>
          <p:nvPr/>
        </p:nvSpPr>
        <p:spPr>
          <a:xfrm>
            <a:off x="1059472" y="1599824"/>
            <a:ext cx="7528716" cy="954107"/>
          </a:xfrm>
          <a:prstGeom prst="rect">
            <a:avLst/>
          </a:prstGeom>
          <a:noFill/>
        </p:spPr>
        <p:txBody>
          <a:bodyPr wrap="square" rtlCol="0">
            <a:spAutoFit/>
          </a:bodyPr>
          <a:lstStyle/>
          <a:p>
            <a:r>
              <a:rPr lang="en-US" sz="3200" dirty="0" smtClean="0">
                <a:latin typeface="Albertus Medium" pitchFamily="34" charset="0"/>
              </a:rPr>
              <a:t>Starting from Scratch: </a:t>
            </a:r>
          </a:p>
          <a:p>
            <a:pPr marL="285750" indent="-285750">
              <a:buFont typeface="Arial" pitchFamily="34" charset="0"/>
              <a:buChar char="•"/>
            </a:pPr>
            <a:endParaRPr lang="en-US" sz="400" dirty="0">
              <a:latin typeface="Albertus Medium" pitchFamily="34" charset="0"/>
            </a:endParaRPr>
          </a:p>
          <a:p>
            <a:pPr marL="285750" indent="-285750">
              <a:buFont typeface="Arial" pitchFamily="34" charset="0"/>
              <a:buChar char="•"/>
            </a:pPr>
            <a:r>
              <a:rPr lang="en-US" sz="2000" dirty="0" smtClean="0">
                <a:latin typeface="Albertus Medium" pitchFamily="34" charset="0"/>
              </a:rPr>
              <a:t>Which OS’s can be supported for each service </a:t>
            </a:r>
            <a:r>
              <a:rPr lang="en-US" sz="2000" i="1" dirty="0" smtClean="0">
                <a:latin typeface="Albertus Medium" pitchFamily="34" charset="0"/>
              </a:rPr>
              <a:t>right now?</a:t>
            </a:r>
            <a:endParaRPr lang="en-US" sz="2000" dirty="0" smtClean="0">
              <a:latin typeface="Albertus Medium" pitchFamily="34" charset="0"/>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472" y="2642487"/>
            <a:ext cx="6486638" cy="2053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059472" y="4698113"/>
            <a:ext cx="5220640" cy="369332"/>
          </a:xfrm>
          <a:prstGeom prst="rect">
            <a:avLst/>
          </a:prstGeom>
          <a:noFill/>
        </p:spPr>
        <p:txBody>
          <a:bodyPr wrap="square" rtlCol="0">
            <a:spAutoFit/>
          </a:bodyPr>
          <a:lstStyle/>
          <a:p>
            <a:pPr marL="285750" indent="-285750">
              <a:buFont typeface="Arial" pitchFamily="34" charset="0"/>
              <a:buChar char="•"/>
            </a:pPr>
            <a:endParaRPr lang="en-US" sz="400" dirty="0">
              <a:latin typeface="Albertus Medium" pitchFamily="34" charset="0"/>
            </a:endParaRPr>
          </a:p>
          <a:p>
            <a:r>
              <a:rPr lang="en-US" sz="1400" i="1" dirty="0" smtClean="0">
                <a:latin typeface="Albertus Medium" pitchFamily="34" charset="0"/>
              </a:rPr>
              <a:t>Example above for ESU Wireless Network service</a:t>
            </a:r>
          </a:p>
        </p:txBody>
      </p:sp>
      <p:sp>
        <p:nvSpPr>
          <p:cNvPr id="5" name="Slide Number Placeholder 4"/>
          <p:cNvSpPr>
            <a:spLocks noGrp="1"/>
          </p:cNvSpPr>
          <p:nvPr>
            <p:ph type="sldNum" sz="quarter" idx="12"/>
          </p:nvPr>
        </p:nvSpPr>
        <p:spPr/>
        <p:txBody>
          <a:bodyPr/>
          <a:lstStyle/>
          <a:p>
            <a:fld id="{3D7380DB-94A1-1248-A8A1-9DE20FD1B445}" type="slidenum">
              <a:rPr lang="en-US" smtClean="0"/>
              <a:t>9</a:t>
            </a:fld>
            <a:endParaRPr lang="en-US"/>
          </a:p>
        </p:txBody>
      </p:sp>
    </p:spTree>
    <p:extLst>
      <p:ext uri="{BB962C8B-B14F-4D97-AF65-F5344CB8AC3E}">
        <p14:creationId xmlns:p14="http://schemas.microsoft.com/office/powerpoint/2010/main" val="3789364228"/>
      </p:ext>
    </p:extLst>
  </p:cSld>
  <p:clrMapOvr>
    <a:masterClrMapping/>
  </p:clrMapOvr>
  <p:transition spd="slow">
    <p:pull/>
  </p:transition>
  <p:timing>
    <p:tnLst>
      <p:par>
        <p:cTn id="1" dur="indefinite" restart="never" nodeType="tmRoot"/>
      </p:par>
    </p:tnLst>
  </p:timing>
</p:sld>
</file>

<file path=ppt/theme/theme1.xml><?xml version="1.0" encoding="utf-8"?>
<a:theme xmlns:a="http://schemas.openxmlformats.org/drawingml/2006/main" name="Empowered Template 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Empowered Template v2.potx</Template>
  <TotalTime>6021</TotalTime>
  <Words>478</Words>
  <Application>Microsoft Office PowerPoint</Application>
  <PresentationFormat>On-screen Show (4:3)</PresentationFormat>
  <Paragraphs>118</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Empowered Template v2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Emporia State University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Three Paths, One Goal: Three Institutions' Journet with Providing &amp; Supporting Mobile Technology</dc:title>
  <dc:subject>EDUCAUSE 2011</dc:subject>
  <dc:creator>Christopher Falldine</dc:creator>
  <cp:lastModifiedBy>Cory Falldine</cp:lastModifiedBy>
  <cp:revision>55</cp:revision>
  <cp:lastPrinted>2012-05-22T15:48:21Z</cp:lastPrinted>
  <dcterms:created xsi:type="dcterms:W3CDTF">2011-03-31T16:05:45Z</dcterms:created>
  <dcterms:modified xsi:type="dcterms:W3CDTF">2012-05-22T16:02:56Z</dcterms:modified>
</cp:coreProperties>
</file>